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9" r:id="rId3"/>
    <p:sldId id="258" r:id="rId4"/>
    <p:sldId id="263" r:id="rId5"/>
    <p:sldId id="260" r:id="rId6"/>
    <p:sldId id="261" r:id="rId7"/>
    <p:sldId id="262" r:id="rId8"/>
    <p:sldId id="264" r:id="rId9"/>
    <p:sldId id="265" r:id="rId10"/>
    <p:sldId id="266" r:id="rId11"/>
    <p:sldId id="25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4"/>
    <p:restoredTop sz="76573"/>
  </p:normalViewPr>
  <p:slideViewPr>
    <p:cSldViewPr snapToGrid="0" snapToObjects="1">
      <p:cViewPr varScale="1">
        <p:scale>
          <a:sx n="73" d="100"/>
          <a:sy n="73" d="100"/>
        </p:scale>
        <p:origin x="9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C881E-7965-E14B-92FA-D53DFB0721A1}" type="datetimeFigureOut">
              <a:rPr lang="en-US" smtClean="0"/>
              <a:t>3/18/21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E3F3D-565C-5F44-9CC8-F8185DC9437D}" type="slidenum">
              <a:rPr lang="en-US" smtClean="0"/>
              <a:t>‹#›</a:t>
            </a:fld>
            <a:endParaRPr lang="en-US"/>
          </a:p>
        </p:txBody>
      </p:sp>
    </p:spTree>
    <p:extLst>
      <p:ext uri="{BB962C8B-B14F-4D97-AF65-F5344CB8AC3E}">
        <p14:creationId xmlns:p14="http://schemas.microsoft.com/office/powerpoint/2010/main" val="263498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a:t>
            </a:r>
          </a:p>
        </p:txBody>
      </p:sp>
      <p:sp>
        <p:nvSpPr>
          <p:cNvPr id="4" name="Slide Number Placeholder 3"/>
          <p:cNvSpPr>
            <a:spLocks noGrp="1"/>
          </p:cNvSpPr>
          <p:nvPr>
            <p:ph type="sldNum" sz="quarter" idx="5"/>
          </p:nvPr>
        </p:nvSpPr>
        <p:spPr/>
        <p:txBody>
          <a:bodyPr/>
          <a:lstStyle/>
          <a:p>
            <a:fld id="{149E3F3D-565C-5F44-9CC8-F8185DC9437D}" type="slidenum">
              <a:rPr lang="en-US" smtClean="0"/>
              <a:t>1</a:t>
            </a:fld>
            <a:endParaRPr lang="en-US"/>
          </a:p>
        </p:txBody>
      </p:sp>
    </p:spTree>
    <p:extLst>
      <p:ext uri="{BB962C8B-B14F-4D97-AF65-F5344CB8AC3E}">
        <p14:creationId xmlns:p14="http://schemas.microsoft.com/office/powerpoint/2010/main" val="27366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Foundational Assumptions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Teaching </a:t>
            </a:r>
          </a:p>
          <a:p>
            <a:pPr lvl="1"/>
            <a:r>
              <a:rPr lang="en-US" sz="1200" kern="1200" dirty="0">
                <a:solidFill>
                  <a:schemeClr val="tx1"/>
                </a:solidFill>
                <a:effectLst/>
                <a:latin typeface="+mn-lt"/>
                <a:ea typeface="+mn-ea"/>
                <a:cs typeface="+mn-cs"/>
              </a:rPr>
              <a:t>Not passing on content </a:t>
            </a:r>
          </a:p>
          <a:p>
            <a:pPr lvl="1"/>
            <a:r>
              <a:rPr lang="en-US" sz="1200" kern="1200" dirty="0">
                <a:solidFill>
                  <a:schemeClr val="tx1"/>
                </a:solidFill>
                <a:effectLst/>
                <a:latin typeface="+mn-lt"/>
                <a:ea typeface="+mn-ea"/>
                <a:cs typeface="+mn-cs"/>
              </a:rPr>
              <a:t>Exploring big questions together – religious traditions and scientific traditions raise big questions and seek to respond to them in different ways</a:t>
            </a:r>
          </a:p>
          <a:p>
            <a:pPr lvl="0"/>
            <a:r>
              <a:rPr lang="en-US" sz="1200" kern="1200" dirty="0">
                <a:solidFill>
                  <a:schemeClr val="tx1"/>
                </a:solidFill>
                <a:effectLst/>
                <a:latin typeface="+mn-lt"/>
                <a:ea typeface="+mn-ea"/>
                <a:cs typeface="+mn-cs"/>
              </a:rPr>
              <a:t>Children</a:t>
            </a:r>
          </a:p>
          <a:p>
            <a:pPr lvl="1"/>
            <a:r>
              <a:rPr lang="en-US" sz="1200" kern="1200" dirty="0">
                <a:solidFill>
                  <a:schemeClr val="tx1"/>
                </a:solidFill>
                <a:effectLst/>
                <a:latin typeface="+mn-lt"/>
                <a:ea typeface="+mn-ea"/>
                <a:cs typeface="+mn-cs"/>
              </a:rPr>
              <a:t>intrinsic spirituality</a:t>
            </a:r>
          </a:p>
          <a:p>
            <a:pPr lvl="1"/>
            <a:r>
              <a:rPr lang="en-US" sz="1200" kern="1200" dirty="0">
                <a:solidFill>
                  <a:schemeClr val="tx1"/>
                </a:solidFill>
                <a:effectLst/>
                <a:latin typeface="+mn-lt"/>
                <a:ea typeface="+mn-ea"/>
                <a:cs typeface="+mn-cs"/>
              </a:rPr>
              <a:t>inherent curiosity</a:t>
            </a:r>
          </a:p>
          <a:p>
            <a:pPr lvl="1"/>
            <a:r>
              <a:rPr lang="en-US" sz="1200" kern="1200" dirty="0">
                <a:solidFill>
                  <a:schemeClr val="tx1"/>
                </a:solidFill>
                <a:effectLst/>
                <a:latin typeface="+mn-lt"/>
                <a:ea typeface="+mn-ea"/>
                <a:cs typeface="+mn-cs"/>
              </a:rPr>
              <a:t>natural proclivity for sense-making and meaning-making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Faith and science </a:t>
            </a:r>
          </a:p>
          <a:p>
            <a:pPr lvl="1"/>
            <a:r>
              <a:rPr lang="en-US" sz="1200" kern="1200" dirty="0">
                <a:solidFill>
                  <a:schemeClr val="tx1"/>
                </a:solidFill>
                <a:effectLst/>
                <a:latin typeface="+mn-lt"/>
                <a:ea typeface="+mn-ea"/>
                <a:cs typeface="+mn-cs"/>
              </a:rPr>
              <a:t>Faith – orientation in life characterized by openness to God and the sacred among us, in our world</a:t>
            </a:r>
          </a:p>
          <a:p>
            <a:pPr lvl="2"/>
            <a:r>
              <a:rPr lang="en-US" sz="1200" kern="1200" dirty="0">
                <a:solidFill>
                  <a:schemeClr val="tx1"/>
                </a:solidFill>
                <a:effectLst/>
                <a:latin typeface="+mn-lt"/>
                <a:ea typeface="+mn-ea"/>
                <a:cs typeface="+mn-cs"/>
              </a:rPr>
              <a:t>Segundo – faith is learning to learn, faith is always “in process”; faith is an “ideology” or a situated perspective that bears an inherent relationship to one’s situation, historical context, and culture and is open to continued transformation, </a:t>
            </a:r>
          </a:p>
          <a:p>
            <a:pPr lvl="2"/>
            <a:r>
              <a:rPr lang="en-US" sz="1200" kern="1200" dirty="0">
                <a:solidFill>
                  <a:schemeClr val="tx1"/>
                </a:solidFill>
                <a:effectLst/>
                <a:latin typeface="+mn-lt"/>
                <a:ea typeface="+mn-ea"/>
                <a:cs typeface="+mn-cs"/>
              </a:rPr>
              <a:t>Faith is a response to the sacredness of the world; it is an expression of hope </a:t>
            </a:r>
          </a:p>
          <a:p>
            <a:pPr lvl="2"/>
            <a:r>
              <a:rPr lang="en-US" sz="1200" kern="1200" dirty="0">
                <a:solidFill>
                  <a:schemeClr val="tx1"/>
                </a:solidFill>
                <a:effectLst/>
                <a:latin typeface="+mn-lt"/>
                <a:ea typeface="+mn-ea"/>
                <a:cs typeface="+mn-cs"/>
              </a:rPr>
              <a:t>Faith speaks many languages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Science – shares a basic orientation of faith in the order of the cosmos </a:t>
            </a:r>
          </a:p>
          <a:p>
            <a:pPr lvl="2"/>
            <a:r>
              <a:rPr lang="en-US" sz="1200" kern="1200" dirty="0">
                <a:solidFill>
                  <a:schemeClr val="tx1"/>
                </a:solidFill>
                <a:effectLst/>
                <a:latin typeface="+mn-lt"/>
                <a:ea typeface="+mn-ea"/>
                <a:cs typeface="+mn-cs"/>
              </a:rPr>
              <a:t>Method of investigation </a:t>
            </a:r>
          </a:p>
          <a:p>
            <a:pPr lvl="2"/>
            <a:r>
              <a:rPr lang="en-US" sz="1200" kern="1200" dirty="0">
                <a:solidFill>
                  <a:schemeClr val="tx1"/>
                </a:solidFill>
                <a:effectLst/>
                <a:latin typeface="+mn-lt"/>
                <a:ea typeface="+mn-ea"/>
                <a:cs typeface="+mn-cs"/>
              </a:rPr>
              <a:t>Only information that is “falsifiable”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Important:</a:t>
            </a:r>
          </a:p>
          <a:p>
            <a:pPr lvl="2"/>
            <a:r>
              <a:rPr lang="en-US" sz="1200" kern="1200" dirty="0">
                <a:solidFill>
                  <a:schemeClr val="tx1"/>
                </a:solidFill>
                <a:effectLst/>
                <a:latin typeface="+mn-lt"/>
                <a:ea typeface="+mn-ea"/>
                <a:cs typeface="+mn-cs"/>
              </a:rPr>
              <a:t>Neither are “pure”; both are modes of investigating the world, reflecting on who we are, where we come from, our place in the world, the relationships we have with one another and the earth, that bear the fingerprints of our contexts, positions</a:t>
            </a:r>
          </a:p>
          <a:p>
            <a:pPr lvl="2"/>
            <a:r>
              <a:rPr lang="en-US" sz="1200" kern="1200" dirty="0">
                <a:solidFill>
                  <a:schemeClr val="tx1"/>
                </a:solidFill>
                <a:effectLst/>
                <a:latin typeface="+mn-lt"/>
                <a:ea typeface="+mn-ea"/>
                <a:cs typeface="+mn-cs"/>
              </a:rPr>
              <a:t>Teachers are non-experts</a:t>
            </a:r>
          </a:p>
          <a:p>
            <a:pPr lvl="1"/>
            <a:r>
              <a:rPr lang="en-US" sz="1200" kern="1200" dirty="0">
                <a:solidFill>
                  <a:schemeClr val="tx1"/>
                </a:solidFill>
                <a:effectLst/>
                <a:latin typeface="+mn-lt"/>
                <a:ea typeface="+mn-ea"/>
                <a:cs typeface="+mn-cs"/>
              </a:rPr>
              <a:t>Hermeneutical perspective – mutual, critical, (re)constructive conversation between interpretations of the Christian tradition and interpretations of findings from scientific disciplines (Tracy)</a:t>
            </a:r>
          </a:p>
          <a:p>
            <a:pPr lvl="2"/>
            <a:r>
              <a:rPr lang="en-US" sz="1200" kern="1200" dirty="0">
                <a:solidFill>
                  <a:schemeClr val="tx1"/>
                </a:solidFill>
                <a:effectLst/>
                <a:latin typeface="+mn-lt"/>
                <a:ea typeface="+mn-ea"/>
                <a:cs typeface="+mn-cs"/>
              </a:rPr>
              <a:t>Identity</a:t>
            </a:r>
          </a:p>
          <a:p>
            <a:pPr lvl="2"/>
            <a:r>
              <a:rPr lang="en-US" sz="1200" kern="1200" dirty="0">
                <a:solidFill>
                  <a:schemeClr val="tx1"/>
                </a:solidFill>
                <a:effectLst/>
                <a:latin typeface="+mn-lt"/>
                <a:ea typeface="+mn-ea"/>
                <a:cs typeface="+mn-cs"/>
              </a:rPr>
              <a:t>Analogy</a:t>
            </a:r>
          </a:p>
          <a:p>
            <a:pPr lvl="2"/>
            <a:r>
              <a:rPr lang="en-US" sz="1200" kern="1200" dirty="0">
                <a:solidFill>
                  <a:schemeClr val="tx1"/>
                </a:solidFill>
                <a:effectLst/>
                <a:latin typeface="+mn-lt"/>
                <a:ea typeface="+mn-ea"/>
                <a:cs typeface="+mn-cs"/>
              </a:rPr>
              <a:t>Non-identity</a:t>
            </a:r>
          </a:p>
          <a:p>
            <a:endParaRPr lang="en-US" dirty="0"/>
          </a:p>
        </p:txBody>
      </p:sp>
      <p:sp>
        <p:nvSpPr>
          <p:cNvPr id="4" name="Slide Number Placeholder 3"/>
          <p:cNvSpPr>
            <a:spLocks noGrp="1"/>
          </p:cNvSpPr>
          <p:nvPr>
            <p:ph type="sldNum" sz="quarter" idx="5"/>
          </p:nvPr>
        </p:nvSpPr>
        <p:spPr/>
        <p:txBody>
          <a:bodyPr/>
          <a:lstStyle/>
          <a:p>
            <a:fld id="{149E3F3D-565C-5F44-9CC8-F8185DC9437D}" type="slidenum">
              <a:rPr lang="en-US" smtClean="0"/>
              <a:t>3</a:t>
            </a:fld>
            <a:endParaRPr lang="en-US"/>
          </a:p>
        </p:txBody>
      </p:sp>
    </p:spTree>
    <p:extLst>
      <p:ext uri="{BB962C8B-B14F-4D97-AF65-F5344CB8AC3E}">
        <p14:creationId xmlns:p14="http://schemas.microsoft.com/office/powerpoint/2010/main" val="221455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Five principles: context, matrix, transformation, action, continuum </a:t>
            </a:r>
          </a:p>
          <a:p>
            <a:pPr lvl="1"/>
            <a:r>
              <a:rPr lang="en-US" sz="1200" kern="1200" dirty="0">
                <a:solidFill>
                  <a:schemeClr val="tx1"/>
                </a:solidFill>
                <a:effectLst/>
                <a:latin typeface="+mn-lt"/>
                <a:ea typeface="+mn-ea"/>
                <a:cs typeface="+mn-cs"/>
              </a:rPr>
              <a:t>Draws on Ignatian Pedagogy – moves from Context to Experience to Reflection to Action to Evaluation</a:t>
            </a:r>
          </a:p>
          <a:p>
            <a:pPr lvl="1"/>
            <a:r>
              <a:rPr lang="en-US" sz="1200" kern="1200" dirty="0">
                <a:solidFill>
                  <a:schemeClr val="tx1"/>
                </a:solidFill>
                <a:effectLst/>
                <a:latin typeface="+mn-lt"/>
                <a:ea typeface="+mn-ea"/>
                <a:cs typeface="+mn-cs"/>
              </a:rPr>
              <a:t>Context – orient to a vast, evolving universe – foundational connective tissue</a:t>
            </a:r>
          </a:p>
          <a:p>
            <a:pPr lvl="2"/>
            <a:r>
              <a:rPr lang="en-US" sz="1200" kern="1200" dirty="0">
                <a:solidFill>
                  <a:schemeClr val="tx1"/>
                </a:solidFill>
                <a:effectLst/>
                <a:latin typeface="+mn-lt"/>
                <a:ea typeface="+mn-ea"/>
                <a:cs typeface="+mn-cs"/>
              </a:rPr>
              <a:t>Helps learners discover their own identity and role in the larger context </a:t>
            </a:r>
          </a:p>
          <a:p>
            <a:pPr lvl="2"/>
            <a:r>
              <a:rPr lang="en-US" sz="1200" kern="1200" dirty="0">
                <a:solidFill>
                  <a:schemeClr val="tx1"/>
                </a:solidFill>
                <a:effectLst/>
                <a:latin typeface="+mn-lt"/>
                <a:ea typeface="+mn-ea"/>
                <a:cs typeface="+mn-cs"/>
              </a:rPr>
              <a:t>Methods - Creation stories, artistic expression of a narrative, histories of transformation </a:t>
            </a:r>
          </a:p>
          <a:p>
            <a:pPr lvl="2"/>
            <a:r>
              <a:rPr lang="en-US" sz="1200" kern="1200" dirty="0">
                <a:solidFill>
                  <a:schemeClr val="tx1"/>
                </a:solidFill>
                <a:effectLst/>
                <a:latin typeface="+mn-lt"/>
                <a:ea typeface="+mn-ea"/>
                <a:cs typeface="+mn-cs"/>
              </a:rPr>
              <a:t>Teaches that the Universe is unfinished and emerging here and now</a:t>
            </a:r>
          </a:p>
          <a:p>
            <a:pPr lvl="2"/>
            <a:r>
              <a:rPr lang="en-US" sz="1200" kern="1200" dirty="0">
                <a:solidFill>
                  <a:schemeClr val="tx1"/>
                </a:solidFill>
                <a:effectLst/>
                <a:latin typeface="+mn-lt"/>
                <a:ea typeface="+mn-ea"/>
                <a:cs typeface="+mn-cs"/>
              </a:rPr>
              <a:t>Universe is a teacher and guide</a:t>
            </a:r>
          </a:p>
          <a:p>
            <a:pPr lvl="1"/>
            <a:r>
              <a:rPr lang="en-US" sz="1200" kern="1200" dirty="0">
                <a:solidFill>
                  <a:schemeClr val="tx1"/>
                </a:solidFill>
                <a:effectLst/>
                <a:latin typeface="+mn-lt"/>
                <a:ea typeface="+mn-ea"/>
                <a:cs typeface="+mn-cs"/>
              </a:rPr>
              <a:t>Matrix – understand our embeddedness in the Earth</a:t>
            </a:r>
          </a:p>
          <a:p>
            <a:pPr lvl="2"/>
            <a:r>
              <a:rPr lang="en-US" sz="1200" kern="1200" dirty="0">
                <a:solidFill>
                  <a:schemeClr val="tx1"/>
                </a:solidFill>
                <a:effectLst/>
                <a:latin typeface="+mn-lt"/>
                <a:ea typeface="+mn-ea"/>
                <a:cs typeface="+mn-cs"/>
              </a:rPr>
              <a:t>Situating the earth story within the larger story of the cosmos</a:t>
            </a:r>
          </a:p>
          <a:p>
            <a:pPr lvl="2"/>
            <a:r>
              <a:rPr lang="en-US" sz="1200" kern="1200" dirty="0">
                <a:solidFill>
                  <a:schemeClr val="tx1"/>
                </a:solidFill>
                <a:effectLst/>
                <a:latin typeface="+mn-lt"/>
                <a:ea typeface="+mn-ea"/>
                <a:cs typeface="+mn-cs"/>
              </a:rPr>
              <a:t>Methods – experiencing and directly interacting with nature, using body and senses </a:t>
            </a:r>
          </a:p>
          <a:p>
            <a:pPr lvl="2"/>
            <a:r>
              <a:rPr lang="en-US" sz="1200" kern="1200" dirty="0">
                <a:solidFill>
                  <a:schemeClr val="tx1"/>
                </a:solidFill>
                <a:effectLst/>
                <a:latin typeface="+mn-lt"/>
                <a:ea typeface="+mn-ea"/>
                <a:cs typeface="+mn-cs"/>
              </a:rPr>
              <a:t>Teaches interdependence, symbiosis, identity as forged within a web of relationships</a:t>
            </a:r>
          </a:p>
          <a:p>
            <a:pPr lvl="1"/>
            <a:r>
              <a:rPr lang="en-US" sz="1200" kern="1200" dirty="0">
                <a:solidFill>
                  <a:schemeClr val="tx1"/>
                </a:solidFill>
                <a:effectLst/>
                <a:latin typeface="+mn-lt"/>
                <a:ea typeface="+mn-ea"/>
                <a:cs typeface="+mn-cs"/>
              </a:rPr>
              <a:t>Transformation – experience inner growth and engagement – </a:t>
            </a:r>
          </a:p>
          <a:p>
            <a:pPr lvl="2"/>
            <a:r>
              <a:rPr lang="en-US" sz="1200" kern="1200" dirty="0">
                <a:solidFill>
                  <a:schemeClr val="tx1"/>
                </a:solidFill>
                <a:effectLst/>
                <a:latin typeface="+mn-lt"/>
                <a:ea typeface="+mn-ea"/>
                <a:cs typeface="+mn-cs"/>
              </a:rPr>
              <a:t>Because:</a:t>
            </a:r>
          </a:p>
          <a:p>
            <a:pPr lvl="3"/>
            <a:r>
              <a:rPr lang="en-US" sz="1200" kern="1200" dirty="0">
                <a:solidFill>
                  <a:schemeClr val="tx1"/>
                </a:solidFill>
                <a:effectLst/>
                <a:latin typeface="+mn-lt"/>
                <a:ea typeface="+mn-ea"/>
                <a:cs typeface="+mn-cs"/>
              </a:rPr>
              <a:t>it’s the place where deep learning and fulfillment happens and can impact an individual’s future</a:t>
            </a:r>
          </a:p>
          <a:p>
            <a:pPr lvl="3"/>
            <a:r>
              <a:rPr lang="en-US" sz="1200" kern="1200" dirty="0">
                <a:solidFill>
                  <a:schemeClr val="tx1"/>
                </a:solidFill>
                <a:effectLst/>
                <a:latin typeface="+mn-lt"/>
                <a:ea typeface="+mn-ea"/>
                <a:cs typeface="+mn-cs"/>
              </a:rPr>
              <a:t>interiority, or inner experience, drives action and therefore the future of evolution. </a:t>
            </a:r>
          </a:p>
          <a:p>
            <a:pPr lvl="2"/>
            <a:r>
              <a:rPr lang="en-US" sz="1200" kern="1200" dirty="0">
                <a:solidFill>
                  <a:schemeClr val="tx1"/>
                </a:solidFill>
                <a:effectLst/>
                <a:latin typeface="+mn-lt"/>
                <a:ea typeface="+mn-ea"/>
                <a:cs typeface="+mn-cs"/>
              </a:rPr>
              <a:t>A goal of DTL is to nurture a person toward greatest fulfillment and toward contributing to evolving the Universe. </a:t>
            </a:r>
          </a:p>
          <a:p>
            <a:pPr lvl="2"/>
            <a:r>
              <a:rPr lang="en-US" sz="1200" kern="1200" dirty="0">
                <a:solidFill>
                  <a:schemeClr val="tx1"/>
                </a:solidFill>
                <a:effectLst/>
                <a:latin typeface="+mn-lt"/>
                <a:ea typeface="+mn-ea"/>
                <a:cs typeface="+mn-cs"/>
              </a:rPr>
              <a:t>awe and wonder - </a:t>
            </a:r>
          </a:p>
          <a:p>
            <a:pPr lvl="2"/>
            <a:r>
              <a:rPr lang="en-US" sz="1200" kern="1200" dirty="0">
                <a:solidFill>
                  <a:schemeClr val="tx1"/>
                </a:solidFill>
                <a:effectLst/>
                <a:latin typeface="+mn-lt"/>
                <a:ea typeface="+mn-ea"/>
                <a:cs typeface="+mn-cs"/>
              </a:rPr>
              <a:t>connection – bonding deeply with others and the larger whole</a:t>
            </a:r>
          </a:p>
          <a:p>
            <a:pPr lvl="2"/>
            <a:r>
              <a:rPr lang="en-US" sz="1200" kern="1200" dirty="0">
                <a:solidFill>
                  <a:schemeClr val="tx1"/>
                </a:solidFill>
                <a:effectLst/>
                <a:latin typeface="+mn-lt"/>
                <a:ea typeface="+mn-ea"/>
                <a:cs typeface="+mn-cs"/>
              </a:rPr>
              <a:t>imagination – imagining future possibilities</a:t>
            </a:r>
          </a:p>
          <a:p>
            <a:pPr lvl="2"/>
            <a:r>
              <a:rPr lang="en-US" sz="1200" kern="1200" dirty="0">
                <a:solidFill>
                  <a:schemeClr val="tx1"/>
                </a:solidFill>
                <a:effectLst/>
                <a:latin typeface="+mn-lt"/>
                <a:ea typeface="+mn-ea"/>
                <a:cs typeface="+mn-cs"/>
              </a:rPr>
              <a:t>reflection and discernment</a:t>
            </a:r>
          </a:p>
          <a:p>
            <a:pPr lvl="2"/>
            <a:r>
              <a:rPr lang="en-US" sz="1200" kern="1200" dirty="0">
                <a:solidFill>
                  <a:schemeClr val="tx1"/>
                </a:solidFill>
                <a:effectLst/>
                <a:latin typeface="+mn-lt"/>
                <a:ea typeface="+mn-ea"/>
                <a:cs typeface="+mn-cs"/>
              </a:rPr>
              <a:t>passion, place and purpose</a:t>
            </a:r>
          </a:p>
          <a:p>
            <a:pPr lvl="1"/>
            <a:r>
              <a:rPr lang="en-US" sz="1200" kern="1200" dirty="0">
                <a:solidFill>
                  <a:schemeClr val="tx1"/>
                </a:solidFill>
                <a:effectLst/>
                <a:latin typeface="+mn-lt"/>
                <a:ea typeface="+mn-ea"/>
                <a:cs typeface="+mn-cs"/>
              </a:rPr>
              <a:t>Action – participate in evolution to create a vibrant world</a:t>
            </a:r>
          </a:p>
          <a:p>
            <a:pPr lvl="2"/>
            <a:r>
              <a:rPr lang="en-US" sz="1200" kern="1200" dirty="0">
                <a:solidFill>
                  <a:schemeClr val="tx1"/>
                </a:solidFill>
                <a:effectLst/>
                <a:latin typeface="+mn-lt"/>
                <a:ea typeface="+mn-ea"/>
                <a:cs typeface="+mn-cs"/>
              </a:rPr>
              <a:t>DTE recognizes that an understanding of context; matrix; and inner transformation can lead to action that brings about emergence, thus evolving the Universe. </a:t>
            </a:r>
          </a:p>
          <a:p>
            <a:pPr lvl="2"/>
            <a:r>
              <a:rPr lang="en-US" sz="1200" kern="1200" dirty="0">
                <a:solidFill>
                  <a:schemeClr val="tx1"/>
                </a:solidFill>
                <a:effectLst/>
                <a:latin typeface="+mn-lt"/>
                <a:ea typeface="+mn-ea"/>
                <a:cs typeface="+mn-cs"/>
              </a:rPr>
              <a:t>Cosmology has two components: 1) an origin story and 2) a guide to action, or how to relate to others/ Earth/Cosmos. This second component in cosmology is often called “right relationship.</a:t>
            </a:r>
          </a:p>
          <a:p>
            <a:pPr lvl="2"/>
            <a:r>
              <a:rPr lang="en-US" sz="1200" kern="1200" dirty="0">
                <a:solidFill>
                  <a:schemeClr val="tx1"/>
                </a:solidFill>
                <a:effectLst/>
                <a:latin typeface="+mn-lt"/>
                <a:ea typeface="+mn-ea"/>
                <a:cs typeface="+mn-cs"/>
              </a:rPr>
              <a:t>There is an understanding in DTL that a flourishing future depends on our cosmology— our understanding of our origin, and “right relationship” with Earth/Cosmos and each other. Most members of the Network would subscribe to the idea articulated by Thomas Berry that right relationship is one in which humans and Earth have a “mutually enhancing relationship.”</a:t>
            </a:r>
          </a:p>
          <a:p>
            <a:pPr lvl="1"/>
            <a:r>
              <a:rPr lang="en-US" sz="1200" kern="1200" dirty="0">
                <a:solidFill>
                  <a:schemeClr val="tx1"/>
                </a:solidFill>
                <a:effectLst/>
                <a:latin typeface="+mn-lt"/>
                <a:ea typeface="+mn-ea"/>
                <a:cs typeface="+mn-cs"/>
              </a:rPr>
              <a:t>Continuum – link deep time learning across all stages of life</a:t>
            </a:r>
          </a:p>
          <a:p>
            <a:pPr lvl="2"/>
            <a:r>
              <a:rPr lang="en-US" sz="1200" kern="1200" dirty="0">
                <a:solidFill>
                  <a:schemeClr val="tx1"/>
                </a:solidFill>
                <a:effectLst/>
                <a:latin typeface="+mn-lt"/>
                <a:ea typeface="+mn-ea"/>
                <a:cs typeface="+mn-cs"/>
              </a:rPr>
              <a:t>Deep Time Education works as a continuum across all levels, tied to stages of development over our lifetimes. It flows from level to level like a spiral moving toward expanding levels of understanding, experience, love and action. </a:t>
            </a:r>
          </a:p>
          <a:p>
            <a:endParaRPr lang="en-US" dirty="0"/>
          </a:p>
        </p:txBody>
      </p:sp>
      <p:sp>
        <p:nvSpPr>
          <p:cNvPr id="4" name="Slide Number Placeholder 3"/>
          <p:cNvSpPr>
            <a:spLocks noGrp="1"/>
          </p:cNvSpPr>
          <p:nvPr>
            <p:ph type="sldNum" sz="quarter" idx="5"/>
          </p:nvPr>
        </p:nvSpPr>
        <p:spPr/>
        <p:txBody>
          <a:bodyPr/>
          <a:lstStyle/>
          <a:p>
            <a:fld id="{149E3F3D-565C-5F44-9CC8-F8185DC9437D}" type="slidenum">
              <a:rPr lang="en-US" smtClean="0"/>
              <a:t>5</a:t>
            </a:fld>
            <a:endParaRPr lang="en-US"/>
          </a:p>
        </p:txBody>
      </p:sp>
    </p:spTree>
    <p:extLst>
      <p:ext uri="{BB962C8B-B14F-4D97-AF65-F5344CB8AC3E}">
        <p14:creationId xmlns:p14="http://schemas.microsoft.com/office/powerpoint/2010/main" val="319836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9E3F3D-565C-5F44-9CC8-F8185DC9437D}" type="slidenum">
              <a:rPr lang="en-US" smtClean="0"/>
              <a:t>6</a:t>
            </a:fld>
            <a:endParaRPr lang="en-US"/>
          </a:p>
        </p:txBody>
      </p:sp>
    </p:spTree>
    <p:extLst>
      <p:ext uri="{BB962C8B-B14F-4D97-AF65-F5344CB8AC3E}">
        <p14:creationId xmlns:p14="http://schemas.microsoft.com/office/powerpoint/2010/main" val="42318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Educator - Religious leaders must come to view education “as an aid to Life itself”; they bring the environment to life; educators must cultivate the spirit of a scientist; listening together with children; honor their creative impulse</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Materials – materials serve as helps to the teacher and give tangible expression to “religious realities, both from the Bible and the liturgy” (20, 24). The purpose and use of materials in “catechesis” are to lead the child into prayer (20), as well as “self-control, concentration, reasoning and reflection” (24)</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Atrium – spiritual environment in which children and adults can together respond to God</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Work – children work with passion and exhibit qualities akin to explorers and scientist; their work is joyful, sustainable, and links us to all other living creatures who are also engaged in the work of healing and nourishing others; this work has a shaping and ordering power to cultivate the child’s curiosity and appreciation of the world</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Prayer - Prayer is the avenue by which we “listen to God” and enter into the mystery of God; everything in the atrium ought to prepare “within the child a fertile ground for prayer” (130) and “springs from its being a place of prayer: a place of listening and responding to God, a place where work and study spontaneously become meditation, contemplation and prayer</a:t>
            </a:r>
          </a:p>
          <a:p>
            <a:endParaRPr lang="en-US" dirty="0"/>
          </a:p>
        </p:txBody>
      </p:sp>
      <p:sp>
        <p:nvSpPr>
          <p:cNvPr id="4" name="Slide Number Placeholder 3"/>
          <p:cNvSpPr>
            <a:spLocks noGrp="1"/>
          </p:cNvSpPr>
          <p:nvPr>
            <p:ph type="sldNum" sz="quarter" idx="5"/>
          </p:nvPr>
        </p:nvSpPr>
        <p:spPr/>
        <p:txBody>
          <a:bodyPr/>
          <a:lstStyle/>
          <a:p>
            <a:fld id="{149E3F3D-565C-5F44-9CC8-F8185DC9437D}" type="slidenum">
              <a:rPr lang="en-US" smtClean="0"/>
              <a:t>7</a:t>
            </a:fld>
            <a:endParaRPr lang="en-US"/>
          </a:p>
        </p:txBody>
      </p:sp>
    </p:spTree>
    <p:extLst>
      <p:ext uri="{BB962C8B-B14F-4D97-AF65-F5344CB8AC3E}">
        <p14:creationId xmlns:p14="http://schemas.microsoft.com/office/powerpoint/2010/main" val="393365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Contemplation/Contemplative Prayer</a:t>
            </a:r>
          </a:p>
          <a:p>
            <a:pPr lvl="1"/>
            <a:r>
              <a:rPr lang="en-US" sz="1200" kern="1200" dirty="0">
                <a:solidFill>
                  <a:schemeClr val="tx1"/>
                </a:solidFill>
                <a:effectLst/>
                <a:latin typeface="+mn-lt"/>
                <a:ea typeface="+mn-ea"/>
                <a:cs typeface="+mn-cs"/>
              </a:rPr>
              <a:t>Prayer – all religious education should lead to prayer (</a:t>
            </a:r>
            <a:r>
              <a:rPr lang="en-US" sz="1200" kern="1200" dirty="0" err="1">
                <a:solidFill>
                  <a:schemeClr val="tx1"/>
                </a:solidFill>
                <a:effectLst/>
                <a:latin typeface="+mn-lt"/>
                <a:ea typeface="+mn-ea"/>
                <a:cs typeface="+mn-cs"/>
              </a:rPr>
              <a:t>Gobbi</a:t>
            </a:r>
            <a:r>
              <a:rPr lang="en-US" sz="1200" kern="1200" dirty="0">
                <a:solidFill>
                  <a:schemeClr val="tx1"/>
                </a:solidFill>
                <a:effectLst/>
                <a:latin typeface="+mn-lt"/>
                <a:ea typeface="+mn-ea"/>
                <a:cs typeface="+mn-cs"/>
              </a:rPr>
              <a:t>); all (religious) education can lead to and itself be a form of prayer</a:t>
            </a:r>
          </a:p>
          <a:p>
            <a:pPr lvl="1"/>
            <a:r>
              <a:rPr lang="en-US" sz="1200" kern="1200" dirty="0">
                <a:solidFill>
                  <a:schemeClr val="tx1"/>
                </a:solidFill>
                <a:effectLst/>
                <a:latin typeface="+mn-lt"/>
                <a:ea typeface="+mn-ea"/>
                <a:cs typeface="+mn-cs"/>
              </a:rPr>
              <a:t>Science can be a form of prayer, and it can lead to prayer </a:t>
            </a:r>
          </a:p>
          <a:p>
            <a:pPr lvl="1"/>
            <a:r>
              <a:rPr lang="en-US" sz="1200" kern="1200" dirty="0">
                <a:solidFill>
                  <a:schemeClr val="tx1"/>
                </a:solidFill>
                <a:effectLst/>
                <a:latin typeface="+mn-lt"/>
                <a:ea typeface="+mn-ea"/>
                <a:cs typeface="+mn-cs"/>
              </a:rPr>
              <a:t>Walter Burghardt – contemplation is a long, loving look at the real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Contemplative Postures for Religious and Scientific Discovery </a:t>
            </a:r>
          </a:p>
          <a:p>
            <a:pPr lvl="0"/>
            <a:r>
              <a:rPr lang="en-US" sz="1200" kern="1200" dirty="0">
                <a:solidFill>
                  <a:schemeClr val="tx1"/>
                </a:solidFill>
                <a:effectLst/>
                <a:latin typeface="+mn-lt"/>
                <a:ea typeface="+mn-ea"/>
                <a:cs typeface="+mn-cs"/>
              </a:rPr>
              <a:t>Humility</a:t>
            </a:r>
          </a:p>
          <a:p>
            <a:pPr lvl="0"/>
            <a:r>
              <a:rPr lang="en-US" sz="1200" kern="1200" dirty="0">
                <a:solidFill>
                  <a:schemeClr val="tx1"/>
                </a:solidFill>
                <a:effectLst/>
                <a:latin typeface="+mn-lt"/>
                <a:ea typeface="+mn-ea"/>
                <a:cs typeface="+mn-cs"/>
              </a:rPr>
              <a:t>Curiosity</a:t>
            </a:r>
          </a:p>
          <a:p>
            <a:pPr lvl="0"/>
            <a:r>
              <a:rPr lang="en-US" sz="1200" kern="1200" dirty="0">
                <a:solidFill>
                  <a:schemeClr val="tx1"/>
                </a:solidFill>
                <a:effectLst/>
                <a:latin typeface="+mn-lt"/>
                <a:ea typeface="+mn-ea"/>
                <a:cs typeface="+mn-cs"/>
              </a:rPr>
              <a:t>Attentiveness</a:t>
            </a:r>
          </a:p>
          <a:p>
            <a:pPr lvl="0"/>
            <a:r>
              <a:rPr lang="en-US" sz="1200" kern="1200" dirty="0">
                <a:solidFill>
                  <a:schemeClr val="tx1"/>
                </a:solidFill>
                <a:effectLst/>
                <a:latin typeface="+mn-lt"/>
                <a:ea typeface="+mn-ea"/>
                <a:cs typeface="+mn-cs"/>
              </a:rPr>
              <a:t>Openness </a:t>
            </a:r>
          </a:p>
          <a:p>
            <a:pPr lvl="0"/>
            <a:r>
              <a:rPr lang="en-US" sz="1200" kern="1200" dirty="0">
                <a:solidFill>
                  <a:schemeClr val="tx1"/>
                </a:solidFill>
                <a:effectLst/>
                <a:latin typeface="+mn-lt"/>
                <a:ea typeface="+mn-ea"/>
                <a:cs typeface="+mn-cs"/>
              </a:rPr>
              <a:t>Generosity</a:t>
            </a:r>
          </a:p>
          <a:p>
            <a:pPr lvl="0"/>
            <a:r>
              <a:rPr lang="en-US" sz="1200" kern="1200" dirty="0">
                <a:solidFill>
                  <a:schemeClr val="tx1"/>
                </a:solidFill>
                <a:effectLst/>
                <a:latin typeface="+mn-lt"/>
                <a:ea typeface="+mn-ea"/>
                <a:cs typeface="+mn-cs"/>
              </a:rPr>
              <a:t>Delight </a:t>
            </a:r>
          </a:p>
          <a:p>
            <a:pPr lvl="1"/>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Ecological</a:t>
            </a:r>
          </a:p>
          <a:p>
            <a:pPr lvl="1"/>
            <a:r>
              <a:rPr lang="en-US" sz="1200" kern="1200" dirty="0">
                <a:solidFill>
                  <a:schemeClr val="tx1"/>
                </a:solidFill>
                <a:effectLst/>
                <a:latin typeface="+mn-lt"/>
                <a:ea typeface="+mn-ea"/>
                <a:cs typeface="+mn-cs"/>
              </a:rPr>
              <a:t>Recognizes and honors the integrity – the oneness or wholeness – of the universe</a:t>
            </a:r>
          </a:p>
          <a:p>
            <a:pPr lvl="1"/>
            <a:r>
              <a:rPr lang="en-US" sz="1200" kern="1200" dirty="0">
                <a:solidFill>
                  <a:schemeClr val="tx1"/>
                </a:solidFill>
                <a:effectLst/>
                <a:latin typeface="+mn-lt"/>
                <a:ea typeface="+mn-ea"/>
                <a:cs typeface="+mn-cs"/>
              </a:rPr>
              <a:t>Foregrounds human-earth interdependence </a:t>
            </a:r>
          </a:p>
          <a:p>
            <a:pPr lvl="1"/>
            <a:r>
              <a:rPr lang="en-US" sz="1200" kern="1200" dirty="0">
                <a:solidFill>
                  <a:schemeClr val="tx1"/>
                </a:solidFill>
                <a:effectLst/>
                <a:latin typeface="+mn-lt"/>
                <a:ea typeface="+mn-ea"/>
                <a:cs typeface="+mn-cs"/>
              </a:rPr>
              <a:t>Cosmic vision of the world in God </a:t>
            </a:r>
          </a:p>
          <a:p>
            <a:pPr lvl="1"/>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Theological Frames: Example of Creation</a:t>
            </a:r>
          </a:p>
          <a:p>
            <a:pPr lvl="0"/>
            <a:r>
              <a:rPr lang="en-US" sz="1200" kern="1200" dirty="0">
                <a:solidFill>
                  <a:schemeClr val="tx1"/>
                </a:solidFill>
                <a:effectLst/>
                <a:latin typeface="+mn-lt"/>
                <a:ea typeface="+mn-ea"/>
                <a:cs typeface="+mn-cs"/>
              </a:rPr>
              <a:t>Earth as our body</a:t>
            </a:r>
          </a:p>
          <a:p>
            <a:pPr lvl="0"/>
            <a:r>
              <a:rPr lang="en-US" sz="1200" kern="1200" dirty="0">
                <a:solidFill>
                  <a:schemeClr val="tx1"/>
                </a:solidFill>
                <a:effectLst/>
                <a:latin typeface="+mn-lt"/>
                <a:ea typeface="+mn-ea"/>
                <a:cs typeface="+mn-cs"/>
              </a:rPr>
              <a:t>Earth as God’s body</a:t>
            </a:r>
          </a:p>
          <a:p>
            <a:pPr lvl="1"/>
            <a:r>
              <a:rPr lang="en-US" sz="1200" kern="1200" dirty="0">
                <a:solidFill>
                  <a:schemeClr val="tx1"/>
                </a:solidFill>
                <a:effectLst/>
                <a:latin typeface="+mn-lt"/>
                <a:ea typeface="+mn-ea"/>
                <a:cs typeface="+mn-cs"/>
              </a:rPr>
              <a:t>Air as God’s breath, oceans as God’s belly </a:t>
            </a:r>
          </a:p>
          <a:p>
            <a:pPr lvl="0"/>
            <a:r>
              <a:rPr lang="en-US" sz="1200" kern="1200" dirty="0">
                <a:solidFill>
                  <a:schemeClr val="tx1"/>
                </a:solidFill>
                <a:effectLst/>
                <a:latin typeface="+mn-lt"/>
                <a:ea typeface="+mn-ea"/>
                <a:cs typeface="+mn-cs"/>
              </a:rPr>
              <a:t>Earth and universe as oikos; household rules and responsibilities </a:t>
            </a:r>
          </a:p>
          <a:p>
            <a:pPr lvl="0"/>
            <a:r>
              <a:rPr lang="en-US" sz="1200" kern="1200" dirty="0">
                <a:solidFill>
                  <a:schemeClr val="tx1"/>
                </a:solidFill>
                <a:effectLst/>
                <a:latin typeface="+mn-lt"/>
                <a:ea typeface="+mn-ea"/>
                <a:cs typeface="+mn-cs"/>
              </a:rPr>
              <a:t>Earth creatures as our brothers and sisters</a:t>
            </a:r>
          </a:p>
          <a:p>
            <a:pPr lvl="1"/>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Pedagogy</a:t>
            </a:r>
          </a:p>
          <a:p>
            <a:pPr lvl="1"/>
            <a:r>
              <a:rPr lang="en-US" sz="1200" kern="1200" dirty="0">
                <a:solidFill>
                  <a:schemeClr val="tx1"/>
                </a:solidFill>
                <a:effectLst/>
                <a:latin typeface="+mn-lt"/>
                <a:ea typeface="+mn-ea"/>
                <a:cs typeface="+mn-cs"/>
              </a:rPr>
              <a:t>Ecological, scientific literacy and exploration</a:t>
            </a:r>
          </a:p>
          <a:p>
            <a:pPr lvl="1"/>
            <a:r>
              <a:rPr lang="en-US" sz="1200" kern="1200" dirty="0">
                <a:solidFill>
                  <a:schemeClr val="tx1"/>
                </a:solidFill>
                <a:effectLst/>
                <a:latin typeface="+mn-lt"/>
                <a:ea typeface="+mn-ea"/>
                <a:cs typeface="+mn-cs"/>
              </a:rPr>
              <a:t>Ecological justice and earth care</a:t>
            </a:r>
          </a:p>
          <a:p>
            <a:pPr lvl="1"/>
            <a:r>
              <a:rPr lang="en-US" sz="1200" kern="1200" dirty="0">
                <a:solidFill>
                  <a:schemeClr val="tx1"/>
                </a:solidFill>
                <a:effectLst/>
                <a:latin typeface="+mn-lt"/>
                <a:ea typeface="+mn-ea"/>
                <a:cs typeface="+mn-cs"/>
              </a:rPr>
              <a:t>Empathetic connection with earth</a:t>
            </a:r>
          </a:p>
          <a:p>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Developmental concerns/settings – starting with kids’ questions and practical issues</a:t>
            </a:r>
          </a:p>
          <a:p>
            <a:pPr lvl="0"/>
            <a:r>
              <a:rPr lang="en-US" sz="1200" kern="1200" dirty="0">
                <a:solidFill>
                  <a:schemeClr val="tx1"/>
                </a:solidFill>
                <a:effectLst/>
                <a:latin typeface="+mn-lt"/>
                <a:ea typeface="+mn-ea"/>
                <a:cs typeface="+mn-cs"/>
              </a:rPr>
              <a:t>Bodies</a:t>
            </a:r>
          </a:p>
          <a:p>
            <a:pPr lvl="0"/>
            <a:r>
              <a:rPr lang="en-US" sz="1200" kern="1200" dirty="0">
                <a:solidFill>
                  <a:schemeClr val="tx1"/>
                </a:solidFill>
                <a:effectLst/>
                <a:latin typeface="+mn-lt"/>
                <a:ea typeface="+mn-ea"/>
                <a:cs typeface="+mn-cs"/>
              </a:rPr>
              <a:t>Nature</a:t>
            </a:r>
          </a:p>
          <a:p>
            <a:pPr lvl="0"/>
            <a:r>
              <a:rPr lang="en-US" sz="1200" kern="1200" dirty="0">
                <a:solidFill>
                  <a:schemeClr val="tx1"/>
                </a:solidFill>
                <a:effectLst/>
                <a:latin typeface="+mn-lt"/>
                <a:ea typeface="+mn-ea"/>
                <a:cs typeface="+mn-cs"/>
              </a:rPr>
              <a:t>Emotions</a:t>
            </a:r>
          </a:p>
          <a:p>
            <a:pPr lvl="0"/>
            <a:r>
              <a:rPr lang="en-US" sz="1200" kern="1200" dirty="0">
                <a:solidFill>
                  <a:schemeClr val="tx1"/>
                </a:solidFill>
                <a:effectLst/>
                <a:latin typeface="+mn-lt"/>
                <a:ea typeface="+mn-ea"/>
                <a:cs typeface="+mn-cs"/>
              </a:rPr>
              <a:t>Independence and order</a:t>
            </a:r>
          </a:p>
          <a:p>
            <a:pPr lvl="0"/>
            <a:r>
              <a:rPr lang="en-US" sz="1200" kern="1200" dirty="0">
                <a:solidFill>
                  <a:schemeClr val="tx1"/>
                </a:solidFill>
                <a:effectLst/>
                <a:latin typeface="+mn-lt"/>
                <a:ea typeface="+mn-ea"/>
                <a:cs typeface="+mn-cs"/>
              </a:rPr>
              <a:t>Interdependence and diversity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Religious topics and themes – arenas for conversation between religious and scientific stories</a:t>
            </a:r>
          </a:p>
          <a:p>
            <a:pPr lvl="0"/>
            <a:r>
              <a:rPr lang="en-US" sz="1200" kern="1200" dirty="0">
                <a:solidFill>
                  <a:schemeClr val="tx1"/>
                </a:solidFill>
                <a:effectLst/>
                <a:latin typeface="+mn-lt"/>
                <a:ea typeface="+mn-ea"/>
                <a:cs typeface="+mn-cs"/>
              </a:rPr>
              <a:t>Eco-theological anthropology</a:t>
            </a:r>
          </a:p>
          <a:p>
            <a:pPr lvl="0"/>
            <a:r>
              <a:rPr lang="en-US" sz="1200" kern="1200" dirty="0">
                <a:solidFill>
                  <a:schemeClr val="tx1"/>
                </a:solidFill>
                <a:effectLst/>
                <a:latin typeface="+mn-lt"/>
                <a:ea typeface="+mn-ea"/>
                <a:cs typeface="+mn-cs"/>
              </a:rPr>
              <a:t>Salvation as cosmic </a:t>
            </a:r>
          </a:p>
          <a:p>
            <a:pPr lvl="0"/>
            <a:r>
              <a:rPr lang="en-US" sz="1200" kern="1200" dirty="0">
                <a:solidFill>
                  <a:schemeClr val="tx1"/>
                </a:solidFill>
                <a:effectLst/>
                <a:latin typeface="+mn-lt"/>
                <a:ea typeface="+mn-ea"/>
                <a:cs typeface="+mn-cs"/>
              </a:rPr>
              <a:t>Communion with the whole world </a:t>
            </a:r>
          </a:p>
          <a:p>
            <a:pPr lvl="0"/>
            <a:r>
              <a:rPr lang="en-US" sz="1200" kern="1200" dirty="0">
                <a:solidFill>
                  <a:schemeClr val="tx1"/>
                </a:solidFill>
                <a:effectLst/>
                <a:latin typeface="+mn-lt"/>
                <a:ea typeface="+mn-ea"/>
                <a:cs typeface="+mn-cs"/>
              </a:rPr>
              <a:t>Relationality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Mediums for exploring the relationship between science and faith </a:t>
            </a:r>
          </a:p>
          <a:p>
            <a:pPr lvl="0"/>
            <a:r>
              <a:rPr lang="en-US" sz="1200" kern="1200" dirty="0">
                <a:solidFill>
                  <a:schemeClr val="tx1"/>
                </a:solidFill>
                <a:effectLst/>
                <a:latin typeface="+mn-lt"/>
                <a:ea typeface="+mn-ea"/>
                <a:cs typeface="+mn-cs"/>
              </a:rPr>
              <a:t>Poetry and art </a:t>
            </a:r>
          </a:p>
          <a:p>
            <a:pPr lvl="0"/>
            <a:r>
              <a:rPr lang="en-US" sz="1200" kern="1200" dirty="0">
                <a:solidFill>
                  <a:schemeClr val="tx1"/>
                </a:solidFill>
                <a:effectLst/>
                <a:latin typeface="+mn-lt"/>
                <a:ea typeface="+mn-ea"/>
                <a:cs typeface="+mn-cs"/>
              </a:rPr>
              <a:t>Stories, parables, narratives</a:t>
            </a:r>
          </a:p>
          <a:p>
            <a:pPr lvl="0"/>
            <a:r>
              <a:rPr lang="en-US" sz="1200" kern="1200" dirty="0">
                <a:solidFill>
                  <a:schemeClr val="tx1"/>
                </a:solidFill>
                <a:effectLst/>
                <a:latin typeface="+mn-lt"/>
                <a:ea typeface="+mn-ea"/>
                <a:cs typeface="+mn-cs"/>
              </a:rPr>
              <a:t>Activities – bodies, nature interactions, places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Ch. 3 – Religious Education for Inhabitance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do we help people become good ecological beings; how do we lead them toward ecological conversion? – pg. 39</a:t>
            </a:r>
          </a:p>
          <a:p>
            <a:pPr lvl="0"/>
            <a:r>
              <a:rPr lang="en-US" sz="1200" kern="1200" dirty="0">
                <a:solidFill>
                  <a:schemeClr val="tx1"/>
                </a:solidFill>
                <a:effectLst/>
                <a:latin typeface="+mn-lt"/>
                <a:ea typeface="+mn-ea"/>
                <a:cs typeface="+mn-cs"/>
              </a:rPr>
              <a:t>Ecological religious education is not just about becoming better ecological beings; it is about becoming more human – pg. 40</a:t>
            </a:r>
          </a:p>
          <a:p>
            <a:pPr lvl="1"/>
            <a:r>
              <a:rPr lang="en-US" sz="1200" kern="1200" dirty="0">
                <a:solidFill>
                  <a:schemeClr val="tx1"/>
                </a:solidFill>
                <a:effectLst/>
                <a:latin typeface="+mn-lt"/>
                <a:ea typeface="+mn-ea"/>
                <a:cs typeface="+mn-cs"/>
              </a:rPr>
              <a:t>“To embrace wonder, to risk full-hearted love, to grieve and repent harm, to find hope in struggle – all of these dispositions are as fundamental to human life and meaning as they are to the planet’s ecological challenges. Religious education that cultivates these dispositions among people of faith and within faith communities is process of formation and transformation for a “good life.” – pg. 40</a:t>
            </a:r>
          </a:p>
          <a:p>
            <a:pPr lvl="1"/>
            <a:r>
              <a:rPr lang="en-US" sz="1200" kern="1200" dirty="0">
                <a:solidFill>
                  <a:schemeClr val="tx1"/>
                </a:solidFill>
                <a:effectLst/>
                <a:latin typeface="+mn-lt"/>
                <a:ea typeface="+mn-ea"/>
                <a:cs typeface="+mn-cs"/>
              </a:rPr>
              <a:t>“Certainly, a vibrant and resilient ecological faith – a faith that turns on the capacities necessary to inhabit God’s world well; a way of life seeking to become loving, just, and responsible members of God’s household – is a primary indicator of the good life.” – pg. 40</a:t>
            </a:r>
          </a:p>
          <a:p>
            <a:pPr lvl="0"/>
            <a:r>
              <a:rPr lang="en-US" sz="1200" kern="1200" dirty="0">
                <a:solidFill>
                  <a:schemeClr val="tx1"/>
                </a:solidFill>
                <a:effectLst/>
                <a:latin typeface="+mn-lt"/>
                <a:ea typeface="+mn-ea"/>
                <a:cs typeface="+mn-cs"/>
              </a:rPr>
              <a:t>The problem is that we need practical theological approaches to cultivating the kind of transformation of consciousness that ecological theologians and ethicists identify as crucial to ecological sound living</a:t>
            </a:r>
          </a:p>
          <a:p>
            <a:pPr lvl="1"/>
            <a:r>
              <a:rPr lang="en-US" sz="1200" kern="1200" dirty="0">
                <a:solidFill>
                  <a:schemeClr val="tx1"/>
                </a:solidFill>
                <a:effectLst/>
                <a:latin typeface="+mn-lt"/>
                <a:ea typeface="+mn-ea"/>
                <a:cs typeface="+mn-cs"/>
              </a:rPr>
              <a:t>Recognition that religious and spiritual language can help anchor some of the “intangible, numinous aspects of environmental education,” as well as awareness of the critical roles of emotion and imagination in developing ecological understanding. People speak of the ecologically-conscious person in terms of “wonder, mystery, reverence, and prayer” – pg. 42</a:t>
            </a:r>
          </a:p>
          <a:p>
            <a:pPr lvl="1"/>
            <a:r>
              <a:rPr lang="en-US" sz="1200" kern="1200" dirty="0">
                <a:solidFill>
                  <a:schemeClr val="tx1"/>
                </a:solidFill>
                <a:effectLst/>
                <a:latin typeface="+mn-lt"/>
                <a:ea typeface="+mn-ea"/>
                <a:cs typeface="+mn-cs"/>
              </a:rPr>
              <a:t>“Environmental education, then, should cultivate these disposition, and this poses an urgent call to practical theologians, and in particular, religious education to excavate their religious traditions for the sources that might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49E3F3D-565C-5F44-9CC8-F8185DC9437D}" type="slidenum">
              <a:rPr lang="en-US" smtClean="0"/>
              <a:t>8</a:t>
            </a:fld>
            <a:endParaRPr lang="en-US"/>
          </a:p>
        </p:txBody>
      </p:sp>
    </p:spTree>
    <p:extLst>
      <p:ext uri="{BB962C8B-B14F-4D97-AF65-F5344CB8AC3E}">
        <p14:creationId xmlns:p14="http://schemas.microsoft.com/office/powerpoint/2010/main" val="187260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9E3F3D-565C-5F44-9CC8-F8185DC9437D}" type="slidenum">
              <a:rPr lang="en-US" smtClean="0"/>
              <a:t>9</a:t>
            </a:fld>
            <a:endParaRPr lang="en-US"/>
          </a:p>
        </p:txBody>
      </p:sp>
    </p:spTree>
    <p:extLst>
      <p:ext uri="{BB962C8B-B14F-4D97-AF65-F5344CB8AC3E}">
        <p14:creationId xmlns:p14="http://schemas.microsoft.com/office/powerpoint/2010/main" val="2401812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9E3F3D-565C-5F44-9CC8-F8185DC9437D}" type="slidenum">
              <a:rPr lang="en-US" smtClean="0"/>
              <a:t>11</a:t>
            </a:fld>
            <a:endParaRPr lang="en-US"/>
          </a:p>
        </p:txBody>
      </p:sp>
    </p:spTree>
    <p:extLst>
      <p:ext uri="{BB962C8B-B14F-4D97-AF65-F5344CB8AC3E}">
        <p14:creationId xmlns:p14="http://schemas.microsoft.com/office/powerpoint/2010/main" val="2605768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3/18/21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3/18/21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3/18/21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3/18/21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3/18/21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3/18/21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3/18/21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witter.com/share?text=Singularity&amp;url=https%3A%2F%2Fpoets.org%2Fpoem%2Fsingularity" TargetMode="External"/><Relationship Id="rId2" Type="http://schemas.openxmlformats.org/officeDocument/2006/relationships/hyperlink" Target="https://facebook.com/sharer.php?u=https%3A%2F%2Fpoets.org%2Fpoem%2Fsingularity&amp;t=Singularity" TargetMode="External"/><Relationship Id="rId1" Type="http://schemas.openxmlformats.org/officeDocument/2006/relationships/slideLayout" Target="../slideLayouts/slideLayout8.xml"/><Relationship Id="rId6" Type="http://schemas.openxmlformats.org/officeDocument/2006/relationships/hyperlink" Target="https://poets.org/poem/singularity" TargetMode="External"/><Relationship Id="rId5" Type="http://schemas.openxmlformats.org/officeDocument/2006/relationships/hyperlink" Target="https://poets.org/print/poem/72693989-32b8-4471-942c-46e7b64fca0f" TargetMode="External"/><Relationship Id="rId4" Type="http://schemas.openxmlformats.org/officeDocument/2006/relationships/hyperlink" Target="https://tumblr.com/share/link?url=https%3A%2F%2Fpoets.org%2Fpoem%2Fsingularity&amp;name=Singularit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acebook.com/sharer.php?u=https%3A%2F%2Fpoets.org%2Fpoem%2Fsingularity&amp;t=Singularity" TargetMode="External"/><Relationship Id="rId7" Type="http://schemas.openxmlformats.org/officeDocument/2006/relationships/hyperlink" Target="https://poets.org/poem/singularity"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poets.org/print/poem/72693989-32b8-4471-942c-46e7b64fca0f" TargetMode="External"/><Relationship Id="rId5" Type="http://schemas.openxmlformats.org/officeDocument/2006/relationships/hyperlink" Target="https://tumblr.com/share/link?url=https%3A%2F%2Fpoets.org%2Fpoem%2Fsingularity&amp;name=Singularity" TargetMode="External"/><Relationship Id="rId4" Type="http://schemas.openxmlformats.org/officeDocument/2006/relationships/hyperlink" Target="https://twitter.com/share?text=Singularity&amp;url=https%3A%2F%2Fpoets.org%2Fpoem%2Fsingularit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witter.com/share?text=Singularity&amp;url=https%3A%2F%2Fpoets.org%2Fpoem%2Fsingularity" TargetMode="External"/><Relationship Id="rId2" Type="http://schemas.openxmlformats.org/officeDocument/2006/relationships/hyperlink" Target="https://facebook.com/sharer.php?u=https%3A%2F%2Fpoets.org%2Fpoem%2Fsingularity&amp;t=Singularity" TargetMode="External"/><Relationship Id="rId1" Type="http://schemas.openxmlformats.org/officeDocument/2006/relationships/slideLayout" Target="../slideLayouts/slideLayout8.xml"/><Relationship Id="rId6" Type="http://schemas.openxmlformats.org/officeDocument/2006/relationships/hyperlink" Target="https://poets.org/poem/singularity" TargetMode="External"/><Relationship Id="rId5" Type="http://schemas.openxmlformats.org/officeDocument/2006/relationships/hyperlink" Target="https://poets.org/print/poem/72693989-32b8-4471-942c-46e7b64fca0f" TargetMode="External"/><Relationship Id="rId4" Type="http://schemas.openxmlformats.org/officeDocument/2006/relationships/hyperlink" Target="https://tumblr.com/share/link?url=https%3A%2F%2Fpoets.org%2Fpoem%2Fsingularity&amp;name=Singular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FA6D-31B0-F54B-92FF-6DAB841AC122}"/>
              </a:ext>
            </a:extLst>
          </p:cNvPr>
          <p:cNvSpPr>
            <a:spLocks noGrp="1"/>
          </p:cNvSpPr>
          <p:nvPr>
            <p:ph type="ctrTitle"/>
          </p:nvPr>
        </p:nvSpPr>
        <p:spPr/>
        <p:txBody>
          <a:bodyPr/>
          <a:lstStyle/>
          <a:p>
            <a:r>
              <a:rPr lang="en-US" dirty="0"/>
              <a:t>Teaching Children Faith and Science: A survey of approaches</a:t>
            </a:r>
          </a:p>
        </p:txBody>
      </p:sp>
      <p:sp>
        <p:nvSpPr>
          <p:cNvPr id="3" name="Subtitle 2">
            <a:extLst>
              <a:ext uri="{FF2B5EF4-FFF2-40B4-BE49-F238E27FC236}">
                <a16:creationId xmlns:a16="http://schemas.microsoft.com/office/drawing/2014/main" id="{E074B40F-4C3D-7247-99A2-3B5D62C97345}"/>
              </a:ext>
            </a:extLst>
          </p:cNvPr>
          <p:cNvSpPr>
            <a:spLocks noGrp="1"/>
          </p:cNvSpPr>
          <p:nvPr>
            <p:ph type="subTitle" idx="1"/>
          </p:nvPr>
        </p:nvSpPr>
        <p:spPr/>
        <p:txBody>
          <a:bodyPr/>
          <a:lstStyle/>
          <a:p>
            <a:r>
              <a:rPr lang="en-US" dirty="0"/>
              <a:t>J. Lewis</a:t>
            </a:r>
          </a:p>
          <a:p>
            <a:r>
              <a:rPr lang="en-US" dirty="0"/>
              <a:t>NZCIS Seminar </a:t>
            </a:r>
          </a:p>
          <a:p>
            <a:r>
              <a:rPr lang="en-US" dirty="0"/>
              <a:t>18 March 2021</a:t>
            </a:r>
          </a:p>
        </p:txBody>
      </p:sp>
    </p:spTree>
    <p:extLst>
      <p:ext uri="{BB962C8B-B14F-4D97-AF65-F5344CB8AC3E}">
        <p14:creationId xmlns:p14="http://schemas.microsoft.com/office/powerpoint/2010/main" val="188753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F1E7BE-F2CD-D04C-929E-FE08DA64C936}"/>
              </a:ext>
            </a:extLst>
          </p:cNvPr>
          <p:cNvSpPr>
            <a:spLocks noGrp="1"/>
          </p:cNvSpPr>
          <p:nvPr>
            <p:ph idx="1"/>
          </p:nvPr>
        </p:nvSpPr>
        <p:spPr>
          <a:xfrm>
            <a:off x="6914836" y="2261062"/>
            <a:ext cx="4421777" cy="3819615"/>
          </a:xfrm>
        </p:spPr>
        <p:txBody>
          <a:bodyPr>
            <a:noAutofit/>
          </a:bodyPr>
          <a:lstStyle/>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 And I know that in the entire history of this amazing universe,</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There has never been another creation </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Exactly like me.</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Nor will there be another me,</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Ever again. </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I am one of a kind. </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 </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Oh God, when I think about that, </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I feel faint with wonder</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And gratitude. </a:t>
            </a:r>
          </a:p>
          <a:p>
            <a:pPr marL="0" indent="0">
              <a:lnSpc>
                <a:spcPct val="100000"/>
              </a:lnSpc>
              <a:spcBef>
                <a:spcPts val="0"/>
              </a:spcBef>
              <a:spcAft>
                <a:spcPts val="0"/>
              </a:spcAft>
              <a:buNone/>
            </a:pPr>
            <a:endParaRPr lang="en-US" sz="1500" dirty="0">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A4A09476-86D3-1543-9997-88CE2EF7CFA2}"/>
              </a:ext>
            </a:extLst>
          </p:cNvPr>
          <p:cNvSpPr>
            <a:spLocks noChangeArrowheads="1"/>
          </p:cNvSpPr>
          <p:nvPr/>
        </p:nvSpPr>
        <p:spPr bwMode="auto">
          <a:xfrm>
            <a:off x="1288078" y="715887"/>
            <a:ext cx="4558145" cy="58939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4000" dirty="0">
                <a:latin typeface="+mj-lt"/>
              </a:rPr>
              <a:t>A Song of Creation</a:t>
            </a:r>
          </a:p>
          <a:p>
            <a:r>
              <a:rPr lang="en-US" sz="4000" i="1" dirty="0">
                <a:latin typeface="+mj-lt"/>
                <a:cs typeface="Times New Roman" panose="02020603050405020304" pitchFamily="18" charset="0"/>
              </a:rPr>
              <a:t>Joy Cowley</a:t>
            </a:r>
            <a:endParaRPr lang="en-US" sz="4000" dirty="0">
              <a:latin typeface="+mj-lt"/>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r>
              <a:rPr lang="en-US" sz="1500" dirty="0">
                <a:latin typeface="Times New Roman" panose="02020603050405020304" pitchFamily="18" charset="0"/>
                <a:cs typeface="Times New Roman" panose="02020603050405020304" pitchFamily="18" charset="0"/>
              </a:rPr>
              <a:t>Oh, my Creator,</a:t>
            </a:r>
          </a:p>
          <a:p>
            <a:r>
              <a:rPr lang="en-US" sz="1500" dirty="0">
                <a:latin typeface="Times New Roman" panose="02020603050405020304" pitchFamily="18" charset="0"/>
                <a:cs typeface="Times New Roman" panose="02020603050405020304" pitchFamily="18" charset="0"/>
              </a:rPr>
              <a:t>I can’t take it in.</a:t>
            </a:r>
          </a:p>
          <a:p>
            <a:r>
              <a:rPr lang="en-US" sz="1500" dirty="0">
                <a:latin typeface="Times New Roman" panose="02020603050405020304" pitchFamily="18" charset="0"/>
                <a:cs typeface="Times New Roman" panose="02020603050405020304" pitchFamily="18" charset="0"/>
              </a:rPr>
              <a:t>My mind won’t wrap around it,</a:t>
            </a:r>
          </a:p>
          <a:p>
            <a:r>
              <a:rPr lang="en-US" sz="1500" dirty="0">
                <a:latin typeface="Times New Roman" panose="02020603050405020304" pitchFamily="18" charset="0"/>
                <a:cs typeface="Times New Roman" panose="02020603050405020304" pitchFamily="18" charset="0"/>
              </a:rPr>
              <a:t>My breath is hushed with awe</a:t>
            </a:r>
          </a:p>
          <a:p>
            <a:r>
              <a:rPr lang="en-US" sz="1500" dirty="0">
                <a:latin typeface="Times New Roman" panose="02020603050405020304" pitchFamily="18" charset="0"/>
                <a:cs typeface="Times New Roman" panose="02020603050405020304" pitchFamily="18" charset="0"/>
              </a:rPr>
              <a:t>As I consider this being you have made,</a:t>
            </a:r>
          </a:p>
          <a:p>
            <a:r>
              <a:rPr lang="en-US" sz="1500" dirty="0">
                <a:latin typeface="Times New Roman" panose="02020603050405020304" pitchFamily="18" charset="0"/>
                <a:cs typeface="Times New Roman" panose="02020603050405020304" pitchFamily="18" charset="0"/>
              </a:rPr>
              <a:t>This delicate machine, this I.</a:t>
            </a:r>
          </a:p>
          <a:p>
            <a:r>
              <a:rPr lang="en-US" sz="1500" dirty="0">
                <a:latin typeface="Times New Roman" panose="02020603050405020304" pitchFamily="18" charset="0"/>
                <a:cs typeface="Times New Roman" panose="02020603050405020304" pitchFamily="18" charset="0"/>
              </a:rPr>
              <a:t> </a:t>
            </a:r>
          </a:p>
          <a:p>
            <a:r>
              <a:rPr lang="en-US" sz="1500" dirty="0">
                <a:latin typeface="Times New Roman" panose="02020603050405020304" pitchFamily="18" charset="0"/>
                <a:cs typeface="Times New Roman" panose="02020603050405020304" pitchFamily="18" charset="0"/>
              </a:rPr>
              <a:t>I can’t guess how old the universe is, </a:t>
            </a:r>
          </a:p>
          <a:p>
            <a:r>
              <a:rPr lang="en-US" sz="1500" dirty="0">
                <a:latin typeface="Times New Roman" panose="02020603050405020304" pitchFamily="18" charset="0"/>
                <a:cs typeface="Times New Roman" panose="02020603050405020304" pitchFamily="18" charset="0"/>
              </a:rPr>
              <a:t>Billions and billions of years,</a:t>
            </a:r>
          </a:p>
          <a:p>
            <a:r>
              <a:rPr lang="en-US" sz="1500" dirty="0">
                <a:latin typeface="Times New Roman" panose="02020603050405020304" pitchFamily="18" charset="0"/>
                <a:cs typeface="Times New Roman" panose="02020603050405020304" pitchFamily="18" charset="0"/>
              </a:rPr>
              <a:t>But I do know that every element</a:t>
            </a:r>
          </a:p>
          <a:p>
            <a:r>
              <a:rPr lang="en-US" sz="1500" dirty="0">
                <a:latin typeface="Times New Roman" panose="02020603050405020304" pitchFamily="18" charset="0"/>
                <a:cs typeface="Times New Roman" panose="02020603050405020304" pitchFamily="18" charset="0"/>
              </a:rPr>
              <a:t>In this body of mine, has existed</a:t>
            </a:r>
          </a:p>
          <a:p>
            <a:r>
              <a:rPr lang="en-US" sz="1500" dirty="0">
                <a:latin typeface="Times New Roman" panose="02020603050405020304" pitchFamily="18" charset="0"/>
                <a:cs typeface="Times New Roman" panose="02020603050405020304" pitchFamily="18" charset="0"/>
              </a:rPr>
              <a:t>From the very beginning.</a:t>
            </a:r>
          </a:p>
          <a:p>
            <a:endParaRPr lang="en-US" sz="1500" dirty="0">
              <a:latin typeface="Times New Roman" panose="02020603050405020304" pitchFamily="18" charset="0"/>
              <a:cs typeface="Times New Roman" panose="02020603050405020304" pitchFamily="18" charset="0"/>
            </a:endParaRPr>
          </a:p>
          <a:p>
            <a:pPr>
              <a:spcBef>
                <a:spcPts val="0"/>
              </a:spcBef>
              <a:spcAft>
                <a:spcPts val="0"/>
              </a:spcAft>
            </a:pPr>
            <a:r>
              <a:rPr lang="en-US" sz="1500" dirty="0">
                <a:latin typeface="Times New Roman" panose="02020603050405020304" pitchFamily="18" charset="0"/>
                <a:cs typeface="Times New Roman" panose="02020603050405020304" pitchFamily="18" charset="0"/>
              </a:rPr>
              <a:t>Way back, when this earth was a ball of fire in the void,</a:t>
            </a:r>
          </a:p>
          <a:p>
            <a:pPr>
              <a:spcBef>
                <a:spcPts val="0"/>
              </a:spcBef>
              <a:spcAft>
                <a:spcPts val="0"/>
              </a:spcAft>
            </a:pPr>
            <a:r>
              <a:rPr lang="en-US" sz="1500" dirty="0">
                <a:latin typeface="Times New Roman" panose="02020603050405020304" pitchFamily="18" charset="0"/>
                <a:cs typeface="Times New Roman" panose="02020603050405020304" pitchFamily="18" charset="0"/>
              </a:rPr>
              <a:t>The components of my being were as much there with you,</a:t>
            </a:r>
          </a:p>
          <a:p>
            <a:pPr>
              <a:spcBef>
                <a:spcPts val="0"/>
              </a:spcBef>
              <a:spcAft>
                <a:spcPts val="0"/>
              </a:spcAft>
            </a:pPr>
            <a:r>
              <a:rPr lang="en-US" sz="1500" dirty="0">
                <a:latin typeface="Times New Roman" panose="02020603050405020304" pitchFamily="18" charset="0"/>
                <a:cs typeface="Times New Roman" panose="02020603050405020304" pitchFamily="18" charset="0"/>
              </a:rPr>
              <a:t>As was my soul, oh God.</a:t>
            </a:r>
          </a:p>
          <a:p>
            <a:pPr>
              <a:spcBef>
                <a:spcPts val="0"/>
              </a:spcBef>
              <a:spcAft>
                <a:spcPts val="0"/>
              </a:spcAft>
            </a:pPr>
            <a:r>
              <a:rPr lang="en-US" sz="1500" dirty="0">
                <a:latin typeface="Times New Roman" panose="02020603050405020304" pitchFamily="18" charset="0"/>
                <a:cs typeface="Times New Roman" panose="02020603050405020304" pitchFamily="18" charset="0"/>
              </a:rPr>
              <a:t>Every atom of me that is now,</a:t>
            </a:r>
          </a:p>
          <a:p>
            <a:pPr>
              <a:spcBef>
                <a:spcPts val="0"/>
              </a:spcBef>
              <a:spcAft>
                <a:spcPts val="0"/>
              </a:spcAft>
            </a:pPr>
            <a:r>
              <a:rPr lang="en-US" sz="1500" dirty="0">
                <a:latin typeface="Times New Roman" panose="02020603050405020304" pitchFamily="18" charset="0"/>
                <a:cs typeface="Times New Roman" panose="02020603050405020304" pitchFamily="18" charset="0"/>
              </a:rPr>
              <a:t>Was also then.</a:t>
            </a:r>
          </a:p>
          <a:p>
            <a:endParaRPr lang="en-US" sz="1500" dirty="0">
              <a:latin typeface="Times New Roman" panose="02020603050405020304" pitchFamily="18" charset="0"/>
              <a:cs typeface="Times New Roman" panose="02020603050405020304" pitchFamily="18" charset="0"/>
            </a:endParaRPr>
          </a:p>
        </p:txBody>
      </p:sp>
      <p:sp>
        <p:nvSpPr>
          <p:cNvPr id="6" name="AutoShape 2" descr="https://poets.org/social/facebook.svg">
            <a:hlinkClick r:id="rId2"/>
            <a:extLst>
              <a:ext uri="{FF2B5EF4-FFF2-40B4-BE49-F238E27FC236}">
                <a16:creationId xmlns:a16="http://schemas.microsoft.com/office/drawing/2014/main" id="{9B5ACBA5-2282-324A-9EDF-4318545A3DF9}"/>
              </a:ext>
            </a:extLst>
          </p:cNvPr>
          <p:cNvSpPr>
            <a:spLocks noChangeAspect="1" noChangeArrowheads="1"/>
          </p:cNvSpPr>
          <p:nvPr/>
        </p:nvSpPr>
        <p:spPr bwMode="auto">
          <a:xfrm>
            <a:off x="0" y="-4806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3" descr="https://poets.org/social/twitter.svg">
            <a:hlinkClick r:id="rId3"/>
            <a:extLst>
              <a:ext uri="{FF2B5EF4-FFF2-40B4-BE49-F238E27FC236}">
                <a16:creationId xmlns:a16="http://schemas.microsoft.com/office/drawing/2014/main" id="{A3C1FB09-A7FA-CC4F-8A72-125B39CE91DC}"/>
              </a:ext>
            </a:extLst>
          </p:cNvPr>
          <p:cNvSpPr>
            <a:spLocks noChangeAspect="1" noChangeArrowheads="1"/>
          </p:cNvSpPr>
          <p:nvPr/>
        </p:nvSpPr>
        <p:spPr bwMode="auto">
          <a:xfrm>
            <a:off x="0" y="-45323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poets.org/social/tumblr.svg">
            <a:hlinkClick r:id="rId4"/>
            <a:extLst>
              <a:ext uri="{FF2B5EF4-FFF2-40B4-BE49-F238E27FC236}">
                <a16:creationId xmlns:a16="http://schemas.microsoft.com/office/drawing/2014/main" id="{8A6661F1-C573-2F4F-B3A0-C2730C56135E}"/>
              </a:ext>
            </a:extLst>
          </p:cNvPr>
          <p:cNvSpPr>
            <a:spLocks noChangeAspect="1" noChangeArrowheads="1"/>
          </p:cNvSpPr>
          <p:nvPr/>
        </p:nvSpPr>
        <p:spPr bwMode="auto">
          <a:xfrm>
            <a:off x="0" y="-4257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descr="https://poets.org/social/print.svg">
            <a:hlinkClick r:id="rId5"/>
            <a:extLst>
              <a:ext uri="{FF2B5EF4-FFF2-40B4-BE49-F238E27FC236}">
                <a16:creationId xmlns:a16="http://schemas.microsoft.com/office/drawing/2014/main" id="{C611BAB1-4955-9347-91C2-1F54BD12D6BE}"/>
              </a:ext>
            </a:extLst>
          </p:cNvPr>
          <p:cNvSpPr>
            <a:spLocks noChangeAspect="1" noChangeArrowheads="1"/>
          </p:cNvSpPr>
          <p:nvPr/>
        </p:nvSpPr>
        <p:spPr bwMode="auto">
          <a:xfrm>
            <a:off x="0" y="-3983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https://poets.org/social/embed.svg">
            <a:hlinkClick r:id="rId6"/>
            <a:extLst>
              <a:ext uri="{FF2B5EF4-FFF2-40B4-BE49-F238E27FC236}">
                <a16:creationId xmlns:a16="http://schemas.microsoft.com/office/drawing/2014/main" id="{913721F3-5AEC-6F43-ADCA-A245AD98D5B8}"/>
              </a:ext>
            </a:extLst>
          </p:cNvPr>
          <p:cNvSpPr>
            <a:spLocks noChangeAspect="1" noChangeArrowheads="1"/>
          </p:cNvSpPr>
          <p:nvPr/>
        </p:nvSpPr>
        <p:spPr bwMode="auto">
          <a:xfrm>
            <a:off x="0" y="-3708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https://poets.org/social/collection.svg">
            <a:hlinkClick r:id="rId6"/>
            <a:extLst>
              <a:ext uri="{FF2B5EF4-FFF2-40B4-BE49-F238E27FC236}">
                <a16:creationId xmlns:a16="http://schemas.microsoft.com/office/drawing/2014/main" id="{17C95B2D-C366-3C4C-860E-8215C742D827}"/>
              </a:ext>
            </a:extLst>
          </p:cNvPr>
          <p:cNvSpPr>
            <a:spLocks noChangeAspect="1" noChangeArrowheads="1"/>
          </p:cNvSpPr>
          <p:nvPr/>
        </p:nvSpPr>
        <p:spPr bwMode="auto">
          <a:xfrm>
            <a:off x="0" y="-3433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933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F1E7BE-F2CD-D04C-929E-FE08DA64C936}"/>
              </a:ext>
            </a:extLst>
          </p:cNvPr>
          <p:cNvSpPr>
            <a:spLocks noGrp="1"/>
          </p:cNvSpPr>
          <p:nvPr>
            <p:ph idx="1"/>
          </p:nvPr>
        </p:nvSpPr>
        <p:spPr>
          <a:xfrm>
            <a:off x="6720839" y="1364105"/>
            <a:ext cx="4996543" cy="5170728"/>
          </a:xfrm>
        </p:spPr>
        <p:txBody>
          <a:bodyPr>
            <a:normAutofit fontScale="62500" lnSpcReduction="20000"/>
          </a:bodyPr>
          <a:lstStyle/>
          <a:p>
            <a:pPr marL="0" lvl="0" indent="0" eaLnBrk="0" fontAlgn="base" hangingPunct="0">
              <a:lnSpc>
                <a:spcPct val="100000"/>
              </a:lnSpc>
              <a:spcBef>
                <a:spcPct val="0"/>
              </a:spcBef>
              <a:spcAft>
                <a:spcPct val="0"/>
              </a:spcAft>
              <a:buClrTx/>
              <a:buSzTx/>
              <a:buNone/>
            </a:pPr>
            <a:r>
              <a:rPr lang="en-US" altLang="en-US" dirty="0">
                <a:solidFill>
                  <a:srgbClr val="343434"/>
                </a:solidFill>
                <a:latin typeface="Times New Roman" panose="02020603050405020304" pitchFamily="18" charset="0"/>
                <a:cs typeface="Times New Roman" panose="02020603050405020304" pitchFamily="18" charset="0"/>
              </a:rPr>
              <a:t>No tests</a:t>
            </a:r>
            <a:br>
              <a:rPr lang="en-US" altLang="en-US" dirty="0">
                <a:solidFill>
                  <a:srgbClr val="343434"/>
                </a:solidFill>
                <a:latin typeface="Times New Roman" panose="02020603050405020304" pitchFamily="18" charset="0"/>
                <a:cs typeface="Times New Roman" panose="02020603050405020304" pitchFamily="18" charset="0"/>
              </a:rPr>
            </a:br>
            <a:r>
              <a:rPr lang="en-US" altLang="en-US" dirty="0">
                <a:solidFill>
                  <a:srgbClr val="343434"/>
                </a:solidFill>
                <a:latin typeface="Times New Roman" panose="02020603050405020304" pitchFamily="18" charset="0"/>
                <a:cs typeface="Times New Roman" panose="02020603050405020304" pitchFamily="18" charset="0"/>
              </a:rPr>
              <a:t>to determine if the elephant</a:t>
            </a:r>
            <a:br>
              <a:rPr lang="en-US" altLang="en-US" dirty="0">
                <a:solidFill>
                  <a:srgbClr val="343434"/>
                </a:solidFill>
                <a:latin typeface="Times New Roman" panose="02020603050405020304" pitchFamily="18" charset="0"/>
                <a:cs typeface="Times New Roman" panose="02020603050405020304" pitchFamily="18" charset="0"/>
              </a:rPr>
            </a:br>
            <a:r>
              <a:rPr lang="en-US" altLang="en-US" dirty="0">
                <a:solidFill>
                  <a:srgbClr val="343434"/>
                </a:solidFill>
                <a:latin typeface="Times New Roman" panose="02020603050405020304" pitchFamily="18" charset="0"/>
                <a:cs typeface="Times New Roman" panose="02020603050405020304" pitchFamily="18" charset="0"/>
              </a:rPr>
              <a:t>grieves her calf    or if</a:t>
            </a:r>
          </a:p>
          <a:p>
            <a:pPr marL="0" lvl="0" indent="0" eaLnBrk="0" fontAlgn="base" hangingPunct="0">
              <a:lnSpc>
                <a:spcPct val="100000"/>
              </a:lnSpc>
              <a:spcBef>
                <a:spcPct val="0"/>
              </a:spcBef>
              <a:spcAft>
                <a:spcPct val="0"/>
              </a:spcAft>
              <a:buClrTx/>
              <a:buSzTx/>
              <a:buNone/>
            </a:pPr>
            <a:endParaRPr lang="en-US" altLang="en-US" dirty="0">
              <a:solidFill>
                <a:srgbClr val="343434"/>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ClrTx/>
              <a:buSzTx/>
              <a:buNone/>
            </a:pPr>
            <a:r>
              <a:rPr lang="en-US" altLang="en-US" dirty="0">
                <a:solidFill>
                  <a:srgbClr val="343434"/>
                </a:solidFill>
                <a:latin typeface="Times New Roman" panose="02020603050405020304" pitchFamily="18" charset="0"/>
                <a:cs typeface="Times New Roman" panose="02020603050405020304" pitchFamily="18" charset="0"/>
              </a:rPr>
              <a:t>the coral reef feels pain.    Trashed</a:t>
            </a:r>
            <a:br>
              <a:rPr lang="en-US" altLang="en-US" dirty="0">
                <a:solidFill>
                  <a:srgbClr val="343434"/>
                </a:solidFill>
                <a:latin typeface="Times New Roman" panose="02020603050405020304" pitchFamily="18" charset="0"/>
                <a:cs typeface="Times New Roman" panose="02020603050405020304" pitchFamily="18" charset="0"/>
              </a:rPr>
            </a:br>
            <a:r>
              <a:rPr lang="en-US" altLang="en-US" dirty="0">
                <a:solidFill>
                  <a:srgbClr val="343434"/>
                </a:solidFill>
                <a:latin typeface="Times New Roman" panose="02020603050405020304" pitchFamily="18" charset="0"/>
                <a:cs typeface="Times New Roman" panose="02020603050405020304" pitchFamily="18" charset="0"/>
              </a:rPr>
              <a:t>oceans don’t speak English or Farsi or French;</a:t>
            </a:r>
          </a:p>
          <a:p>
            <a:pPr marL="0" lvl="0" indent="0" eaLnBrk="0" fontAlgn="base" hangingPunct="0">
              <a:lnSpc>
                <a:spcPct val="100000"/>
              </a:lnSpc>
              <a:spcBef>
                <a:spcPct val="0"/>
              </a:spcBef>
              <a:spcAft>
                <a:spcPct val="0"/>
              </a:spcAft>
              <a:buClrTx/>
              <a:buSzTx/>
              <a:buNone/>
            </a:pPr>
            <a:endParaRPr lang="en-US" altLang="en-US" dirty="0">
              <a:solidFill>
                <a:srgbClr val="343434"/>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ClrTx/>
              <a:buSzTx/>
              <a:buNone/>
            </a:pPr>
            <a:r>
              <a:rPr lang="en-US" altLang="en-US" dirty="0">
                <a:solidFill>
                  <a:srgbClr val="343434"/>
                </a:solidFill>
                <a:latin typeface="Times New Roman" panose="02020603050405020304" pitchFamily="18" charset="0"/>
                <a:cs typeface="Times New Roman" panose="02020603050405020304" pitchFamily="18" charset="0"/>
              </a:rPr>
              <a:t>would that we could wake up   to what we were</a:t>
            </a:r>
            <a:br>
              <a:rPr lang="en-US" altLang="en-US" dirty="0">
                <a:solidFill>
                  <a:srgbClr val="343434"/>
                </a:solidFill>
                <a:latin typeface="Times New Roman" panose="02020603050405020304" pitchFamily="18" charset="0"/>
                <a:cs typeface="Times New Roman" panose="02020603050405020304" pitchFamily="18" charset="0"/>
              </a:rPr>
            </a:br>
            <a:r>
              <a:rPr lang="en-US" altLang="en-US" dirty="0">
                <a:solidFill>
                  <a:srgbClr val="343434"/>
                </a:solidFill>
                <a:latin typeface="Times New Roman" panose="02020603050405020304" pitchFamily="18" charset="0"/>
                <a:cs typeface="Times New Roman" panose="02020603050405020304" pitchFamily="18" charset="0"/>
              </a:rPr>
              <a:t>— when we </a:t>
            </a:r>
            <a:r>
              <a:rPr lang="en-US" altLang="en-US" i="1" dirty="0">
                <a:solidFill>
                  <a:srgbClr val="343434"/>
                </a:solidFill>
                <a:latin typeface="Times New Roman" panose="02020603050405020304" pitchFamily="18" charset="0"/>
                <a:cs typeface="Times New Roman" panose="02020603050405020304" pitchFamily="18" charset="0"/>
              </a:rPr>
              <a:t>were</a:t>
            </a:r>
            <a:r>
              <a:rPr lang="en-US" altLang="en-US" dirty="0">
                <a:solidFill>
                  <a:srgbClr val="343434"/>
                </a:solidFill>
                <a:latin typeface="Times New Roman" panose="02020603050405020304" pitchFamily="18" charset="0"/>
                <a:cs typeface="Times New Roman" panose="02020603050405020304" pitchFamily="18" charset="0"/>
              </a:rPr>
              <a:t> ocean    and before that</a:t>
            </a:r>
            <a:br>
              <a:rPr lang="en-US" altLang="en-US" dirty="0">
                <a:solidFill>
                  <a:srgbClr val="343434"/>
                </a:solidFill>
                <a:latin typeface="Times New Roman" panose="02020603050405020304" pitchFamily="18" charset="0"/>
                <a:cs typeface="Times New Roman" panose="02020603050405020304" pitchFamily="18" charset="0"/>
              </a:rPr>
            </a:br>
            <a:r>
              <a:rPr lang="en-US" altLang="en-US" dirty="0">
                <a:solidFill>
                  <a:srgbClr val="343434"/>
                </a:solidFill>
                <a:latin typeface="Times New Roman" panose="02020603050405020304" pitchFamily="18" charset="0"/>
                <a:cs typeface="Times New Roman" panose="02020603050405020304" pitchFamily="18" charset="0"/>
              </a:rPr>
              <a:t>to when sky was earth, and animal was energy, and rock was</a:t>
            </a:r>
            <a:br>
              <a:rPr lang="en-US" altLang="en-US" dirty="0">
                <a:solidFill>
                  <a:srgbClr val="343434"/>
                </a:solidFill>
                <a:latin typeface="Times New Roman" panose="02020603050405020304" pitchFamily="18" charset="0"/>
                <a:cs typeface="Times New Roman" panose="02020603050405020304" pitchFamily="18" charset="0"/>
              </a:rPr>
            </a:br>
            <a:r>
              <a:rPr lang="en-US" altLang="en-US" dirty="0">
                <a:solidFill>
                  <a:srgbClr val="343434"/>
                </a:solidFill>
                <a:latin typeface="Times New Roman" panose="02020603050405020304" pitchFamily="18" charset="0"/>
                <a:cs typeface="Times New Roman" panose="02020603050405020304" pitchFamily="18" charset="0"/>
              </a:rPr>
              <a:t>liquid and stars were space and space was not</a:t>
            </a:r>
          </a:p>
          <a:p>
            <a:pPr marL="0" lvl="0" indent="0" eaLnBrk="0" fontAlgn="base" hangingPunct="0">
              <a:lnSpc>
                <a:spcPct val="100000"/>
              </a:lnSpc>
              <a:spcBef>
                <a:spcPct val="0"/>
              </a:spcBef>
              <a:spcAft>
                <a:spcPct val="0"/>
              </a:spcAft>
              <a:buClrTx/>
              <a:buSzTx/>
              <a:buNone/>
            </a:pPr>
            <a:endParaRPr lang="en-US" altLang="en-US" dirty="0">
              <a:solidFill>
                <a:srgbClr val="343434"/>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ClrTx/>
              <a:buSzTx/>
              <a:buNone/>
            </a:pPr>
            <a:r>
              <a:rPr lang="en-US" altLang="en-US" dirty="0">
                <a:solidFill>
                  <a:srgbClr val="343434"/>
                </a:solidFill>
                <a:latin typeface="Times New Roman" panose="02020603050405020304" pitchFamily="18" charset="0"/>
                <a:cs typeface="Times New Roman" panose="02020603050405020304" pitchFamily="18" charset="0"/>
              </a:rPr>
              <a:t>at all — nothing</a:t>
            </a:r>
          </a:p>
          <a:p>
            <a:pPr marL="0" lvl="0" indent="0" eaLnBrk="0" fontAlgn="base" hangingPunct="0">
              <a:lnSpc>
                <a:spcPct val="100000"/>
              </a:lnSpc>
              <a:spcBef>
                <a:spcPct val="0"/>
              </a:spcBef>
              <a:spcAft>
                <a:spcPct val="0"/>
              </a:spcAft>
              <a:buClrTx/>
              <a:buSzTx/>
              <a:buNone/>
            </a:pPr>
            <a:endParaRPr lang="en-US" altLang="en-US" dirty="0">
              <a:solidFill>
                <a:srgbClr val="343434"/>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ClrTx/>
              <a:buSzTx/>
              <a:buNone/>
            </a:pPr>
            <a:r>
              <a:rPr lang="en-US" altLang="en-US" dirty="0">
                <a:solidFill>
                  <a:srgbClr val="343434"/>
                </a:solidFill>
                <a:latin typeface="Times New Roman" panose="02020603050405020304" pitchFamily="18" charset="0"/>
                <a:cs typeface="Times New Roman" panose="02020603050405020304" pitchFamily="18" charset="0"/>
              </a:rPr>
              <a:t>before we came to believe humans were so important</a:t>
            </a:r>
            <a:br>
              <a:rPr lang="en-US" altLang="en-US" dirty="0">
                <a:solidFill>
                  <a:srgbClr val="343434"/>
                </a:solidFill>
                <a:latin typeface="Times New Roman" panose="02020603050405020304" pitchFamily="18" charset="0"/>
                <a:cs typeface="Times New Roman" panose="02020603050405020304" pitchFamily="18" charset="0"/>
              </a:rPr>
            </a:br>
            <a:r>
              <a:rPr lang="en-US" altLang="en-US" dirty="0">
                <a:solidFill>
                  <a:srgbClr val="343434"/>
                </a:solidFill>
                <a:latin typeface="Times New Roman" panose="02020603050405020304" pitchFamily="18" charset="0"/>
                <a:cs typeface="Times New Roman" panose="02020603050405020304" pitchFamily="18" charset="0"/>
              </a:rPr>
              <a:t>before this awful loneliness.</a:t>
            </a:r>
          </a:p>
          <a:p>
            <a:pPr marL="0" lvl="0" indent="0" eaLnBrk="0" fontAlgn="base" hangingPunct="0">
              <a:lnSpc>
                <a:spcPct val="100000"/>
              </a:lnSpc>
              <a:spcBef>
                <a:spcPct val="0"/>
              </a:spcBef>
              <a:spcAft>
                <a:spcPct val="0"/>
              </a:spcAft>
              <a:buClrTx/>
              <a:buSzTx/>
              <a:buNone/>
            </a:pPr>
            <a:endParaRPr lang="en-US" altLang="en-US" dirty="0">
              <a:solidFill>
                <a:srgbClr val="343434"/>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ClrTx/>
              <a:buSzTx/>
              <a:buNone/>
            </a:pPr>
            <a:r>
              <a:rPr lang="en-US" altLang="en-US" dirty="0">
                <a:solidFill>
                  <a:srgbClr val="343434"/>
                </a:solidFill>
                <a:latin typeface="Times New Roman" panose="02020603050405020304" pitchFamily="18" charset="0"/>
                <a:cs typeface="Times New Roman" panose="02020603050405020304" pitchFamily="18" charset="0"/>
              </a:rPr>
              <a:t>Can molecules recall it?</a:t>
            </a:r>
            <a:br>
              <a:rPr lang="en-US" altLang="en-US" dirty="0">
                <a:solidFill>
                  <a:srgbClr val="343434"/>
                </a:solidFill>
                <a:latin typeface="Times New Roman" panose="02020603050405020304" pitchFamily="18" charset="0"/>
                <a:cs typeface="Times New Roman" panose="02020603050405020304" pitchFamily="18" charset="0"/>
              </a:rPr>
            </a:br>
            <a:r>
              <a:rPr lang="en-US" altLang="en-US" dirty="0">
                <a:solidFill>
                  <a:srgbClr val="343434"/>
                </a:solidFill>
                <a:latin typeface="Times New Roman" panose="02020603050405020304" pitchFamily="18" charset="0"/>
                <a:cs typeface="Times New Roman" panose="02020603050405020304" pitchFamily="18" charset="0"/>
              </a:rPr>
              <a:t>what once was?    before anything happened?</a:t>
            </a:r>
          </a:p>
          <a:p>
            <a:pPr marL="0" lvl="0" indent="0" eaLnBrk="0" fontAlgn="base" hangingPunct="0">
              <a:lnSpc>
                <a:spcPct val="100000"/>
              </a:lnSpc>
              <a:spcBef>
                <a:spcPct val="0"/>
              </a:spcBef>
              <a:spcAft>
                <a:spcPct val="0"/>
              </a:spcAft>
              <a:buClrTx/>
              <a:buSzTx/>
              <a:buNone/>
            </a:pPr>
            <a:endParaRPr lang="en-US" altLang="en-US" dirty="0">
              <a:solidFill>
                <a:srgbClr val="343434"/>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ClrTx/>
              <a:buSzTx/>
              <a:buNone/>
            </a:pPr>
            <a:r>
              <a:rPr lang="en-US" altLang="en-US" dirty="0">
                <a:solidFill>
                  <a:srgbClr val="343434"/>
                </a:solidFill>
                <a:latin typeface="Times New Roman" panose="02020603050405020304" pitchFamily="18" charset="0"/>
                <a:cs typeface="Times New Roman" panose="02020603050405020304" pitchFamily="18" charset="0"/>
              </a:rPr>
              <a:t>No I, no We, no one. No was</a:t>
            </a:r>
            <a:br>
              <a:rPr lang="en-US" altLang="en-US" dirty="0">
                <a:solidFill>
                  <a:srgbClr val="343434"/>
                </a:solidFill>
                <a:latin typeface="Times New Roman" panose="02020603050405020304" pitchFamily="18" charset="0"/>
                <a:cs typeface="Times New Roman" panose="02020603050405020304" pitchFamily="18" charset="0"/>
              </a:rPr>
            </a:br>
            <a:r>
              <a:rPr lang="en-US" altLang="en-US" dirty="0">
                <a:solidFill>
                  <a:srgbClr val="343434"/>
                </a:solidFill>
                <a:latin typeface="Times New Roman" panose="02020603050405020304" pitchFamily="18" charset="0"/>
                <a:cs typeface="Times New Roman" panose="02020603050405020304" pitchFamily="18" charset="0"/>
              </a:rPr>
              <a:t>No verb      no noun</a:t>
            </a:r>
            <a:br>
              <a:rPr lang="en-US" altLang="en-US" dirty="0">
                <a:solidFill>
                  <a:srgbClr val="343434"/>
                </a:solidFill>
                <a:latin typeface="Times New Roman" panose="02020603050405020304" pitchFamily="18" charset="0"/>
                <a:cs typeface="Times New Roman" panose="02020603050405020304" pitchFamily="18" charset="0"/>
              </a:rPr>
            </a:br>
            <a:r>
              <a:rPr lang="en-US" altLang="en-US" dirty="0">
                <a:solidFill>
                  <a:srgbClr val="343434"/>
                </a:solidFill>
                <a:latin typeface="Times New Roman" panose="02020603050405020304" pitchFamily="18" charset="0"/>
                <a:cs typeface="Times New Roman" panose="02020603050405020304" pitchFamily="18" charset="0"/>
              </a:rPr>
              <a:t>only a tiny tiny dot brimming with</a:t>
            </a:r>
          </a:p>
          <a:p>
            <a:pPr marL="0" lvl="0" indent="0" eaLnBrk="0" fontAlgn="base" hangingPunct="0">
              <a:lnSpc>
                <a:spcPct val="100000"/>
              </a:lnSpc>
              <a:spcBef>
                <a:spcPct val="0"/>
              </a:spcBef>
              <a:spcAft>
                <a:spcPct val="0"/>
              </a:spcAft>
              <a:buClrTx/>
              <a:buSzTx/>
              <a:buNone/>
            </a:pPr>
            <a:endParaRPr lang="en-US" altLang="en-US" dirty="0">
              <a:solidFill>
                <a:srgbClr val="343434"/>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ClrTx/>
              <a:buSzTx/>
              <a:buNone/>
            </a:pPr>
            <a:r>
              <a:rPr lang="en-US" altLang="en-US" i="1" dirty="0">
                <a:solidFill>
                  <a:srgbClr val="343434"/>
                </a:solidFill>
                <a:latin typeface="Times New Roman" panose="02020603050405020304" pitchFamily="18" charset="0"/>
                <a:cs typeface="Times New Roman" panose="02020603050405020304" pitchFamily="18" charset="0"/>
              </a:rPr>
              <a:t>is is is is is</a:t>
            </a:r>
          </a:p>
          <a:p>
            <a:pPr marL="0" lvl="0" indent="0" eaLnBrk="0" fontAlgn="base" hangingPunct="0">
              <a:lnSpc>
                <a:spcPct val="100000"/>
              </a:lnSpc>
              <a:spcBef>
                <a:spcPct val="0"/>
              </a:spcBef>
              <a:spcAft>
                <a:spcPct val="0"/>
              </a:spcAft>
              <a:buClrTx/>
              <a:buSzTx/>
              <a:buNone/>
            </a:pPr>
            <a:endParaRPr lang="en-US" altLang="en-US" dirty="0">
              <a:solidFill>
                <a:srgbClr val="343434"/>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ClrTx/>
              <a:buSzTx/>
              <a:buNone/>
            </a:pPr>
            <a:r>
              <a:rPr lang="en-US" altLang="en-US" dirty="0">
                <a:solidFill>
                  <a:srgbClr val="343434"/>
                </a:solidFill>
                <a:latin typeface="Times New Roman" panose="02020603050405020304" pitchFamily="18" charset="0"/>
                <a:cs typeface="Times New Roman" panose="02020603050405020304" pitchFamily="18" charset="0"/>
              </a:rPr>
              <a:t>All   everything   home</a:t>
            </a:r>
            <a:endParaRPr lang="en-US" altLang="en-US" dirty="0">
              <a:solidFill>
                <a:srgbClr val="007AB3"/>
              </a:solidFill>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A4A09476-86D3-1543-9997-88CE2EF7CFA2}"/>
              </a:ext>
            </a:extLst>
          </p:cNvPr>
          <p:cNvSpPr>
            <a:spLocks noChangeArrowheads="1"/>
          </p:cNvSpPr>
          <p:nvPr/>
        </p:nvSpPr>
        <p:spPr bwMode="auto">
          <a:xfrm>
            <a:off x="1191147" y="751658"/>
            <a:ext cx="4558145" cy="56169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u="none" strike="noStrike" cap="none" normalizeH="0" baseline="0" dirty="0">
                <a:ln>
                  <a:noFill/>
                </a:ln>
                <a:effectLst/>
                <a:latin typeface="+mj-lt"/>
                <a:cs typeface="Times New Roman" panose="02020603050405020304" pitchFamily="18" charset="0"/>
              </a:rPr>
              <a:t>Singularity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u="none" strike="noStrike" cap="none" normalizeH="0" baseline="0" dirty="0">
                <a:ln>
                  <a:noFill/>
                </a:ln>
                <a:effectLst/>
                <a:latin typeface="+mj-lt"/>
                <a:cs typeface="Times New Roman" panose="02020603050405020304" pitchFamily="18" charset="0"/>
              </a:rPr>
              <a:t>Marie Howe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   </a:t>
            </a:r>
            <a:r>
              <a:rPr kumimoji="0" lang="en-US" altLang="en-US" sz="1500" b="0" i="1"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(after Stephen Hawking)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Do you sometimes want to wake up to the singularity</a:t>
            </a:r>
            <a:b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br>
            <a: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we once were?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so compact nobody</a:t>
            </a:r>
            <a:b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br>
            <a: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needed a bed, or food or money—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nobody hiding in the school bathroom</a:t>
            </a:r>
            <a:b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br>
            <a: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or home alone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pulling open the drawer</a:t>
            </a:r>
            <a:b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br>
            <a: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where the pills are kept.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For every atom belonging to me as good</a:t>
            </a:r>
            <a:b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br>
            <a:r>
              <a:rPr kumimoji="0" lang="en-US" altLang="en-US" sz="1500" b="0" i="1"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Belongs to you.</a:t>
            </a:r>
            <a: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   Remember?</a:t>
            </a:r>
            <a:b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br>
            <a: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There was no   </a:t>
            </a:r>
            <a:r>
              <a:rPr kumimoji="0" lang="en-US" altLang="en-US" sz="1500" b="0" i="1"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Nature</a:t>
            </a:r>
            <a: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    No</a:t>
            </a:r>
            <a:b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br>
            <a:r>
              <a:rPr kumimoji="0" lang="en-US" altLang="en-US" sz="1500" b="0" i="1"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them</a:t>
            </a:r>
            <a:r>
              <a:rPr kumimoji="0" lang="en-US" altLang="en-US" sz="15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rPr>
              <a:t>.   </a:t>
            </a:r>
            <a:endParaRPr kumimoji="0" lang="en-US" altLang="en-US" sz="1200" b="0" i="0" u="none" strike="noStrike" cap="none" normalizeH="0" baseline="0" dirty="0">
              <a:ln>
                <a:noFill/>
              </a:ln>
              <a:solidFill>
                <a:srgbClr val="343434"/>
              </a:solidFill>
              <a:effectLst/>
              <a:latin typeface="Times New Roman" panose="02020603050405020304" pitchFamily="18" charset="0"/>
              <a:cs typeface="Times New Roman" panose="02020603050405020304" pitchFamily="18" charset="0"/>
            </a:endParaRPr>
          </a:p>
        </p:txBody>
      </p:sp>
      <p:sp>
        <p:nvSpPr>
          <p:cNvPr id="6" name="AutoShape 2" descr="https://poets.org/social/facebook.svg">
            <a:hlinkClick r:id="rId3"/>
            <a:extLst>
              <a:ext uri="{FF2B5EF4-FFF2-40B4-BE49-F238E27FC236}">
                <a16:creationId xmlns:a16="http://schemas.microsoft.com/office/drawing/2014/main" id="{9B5ACBA5-2282-324A-9EDF-4318545A3DF9}"/>
              </a:ext>
            </a:extLst>
          </p:cNvPr>
          <p:cNvSpPr>
            <a:spLocks noChangeAspect="1" noChangeArrowheads="1"/>
          </p:cNvSpPr>
          <p:nvPr/>
        </p:nvSpPr>
        <p:spPr bwMode="auto">
          <a:xfrm>
            <a:off x="0" y="-4806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3" descr="https://poets.org/social/twitter.svg">
            <a:hlinkClick r:id="rId4"/>
            <a:extLst>
              <a:ext uri="{FF2B5EF4-FFF2-40B4-BE49-F238E27FC236}">
                <a16:creationId xmlns:a16="http://schemas.microsoft.com/office/drawing/2014/main" id="{A3C1FB09-A7FA-CC4F-8A72-125B39CE91DC}"/>
              </a:ext>
            </a:extLst>
          </p:cNvPr>
          <p:cNvSpPr>
            <a:spLocks noChangeAspect="1" noChangeArrowheads="1"/>
          </p:cNvSpPr>
          <p:nvPr/>
        </p:nvSpPr>
        <p:spPr bwMode="auto">
          <a:xfrm>
            <a:off x="0" y="-45323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poets.org/social/tumblr.svg">
            <a:hlinkClick r:id="rId5"/>
            <a:extLst>
              <a:ext uri="{FF2B5EF4-FFF2-40B4-BE49-F238E27FC236}">
                <a16:creationId xmlns:a16="http://schemas.microsoft.com/office/drawing/2014/main" id="{8A6661F1-C573-2F4F-B3A0-C2730C56135E}"/>
              </a:ext>
            </a:extLst>
          </p:cNvPr>
          <p:cNvSpPr>
            <a:spLocks noChangeAspect="1" noChangeArrowheads="1"/>
          </p:cNvSpPr>
          <p:nvPr/>
        </p:nvSpPr>
        <p:spPr bwMode="auto">
          <a:xfrm>
            <a:off x="0" y="-4257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descr="https://poets.org/social/print.svg">
            <a:hlinkClick r:id="rId6"/>
            <a:extLst>
              <a:ext uri="{FF2B5EF4-FFF2-40B4-BE49-F238E27FC236}">
                <a16:creationId xmlns:a16="http://schemas.microsoft.com/office/drawing/2014/main" id="{C611BAB1-4955-9347-91C2-1F54BD12D6BE}"/>
              </a:ext>
            </a:extLst>
          </p:cNvPr>
          <p:cNvSpPr>
            <a:spLocks noChangeAspect="1" noChangeArrowheads="1"/>
          </p:cNvSpPr>
          <p:nvPr/>
        </p:nvSpPr>
        <p:spPr bwMode="auto">
          <a:xfrm>
            <a:off x="0" y="-3983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https://poets.org/social/embed.svg">
            <a:hlinkClick r:id="rId7"/>
            <a:extLst>
              <a:ext uri="{FF2B5EF4-FFF2-40B4-BE49-F238E27FC236}">
                <a16:creationId xmlns:a16="http://schemas.microsoft.com/office/drawing/2014/main" id="{913721F3-5AEC-6F43-ADCA-A245AD98D5B8}"/>
              </a:ext>
            </a:extLst>
          </p:cNvPr>
          <p:cNvSpPr>
            <a:spLocks noChangeAspect="1" noChangeArrowheads="1"/>
          </p:cNvSpPr>
          <p:nvPr/>
        </p:nvSpPr>
        <p:spPr bwMode="auto">
          <a:xfrm>
            <a:off x="0" y="-3708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https://poets.org/social/collection.svg">
            <a:hlinkClick r:id="rId7"/>
            <a:extLst>
              <a:ext uri="{FF2B5EF4-FFF2-40B4-BE49-F238E27FC236}">
                <a16:creationId xmlns:a16="http://schemas.microsoft.com/office/drawing/2014/main" id="{17C95B2D-C366-3C4C-860E-8215C742D827}"/>
              </a:ext>
            </a:extLst>
          </p:cNvPr>
          <p:cNvSpPr>
            <a:spLocks noChangeAspect="1" noChangeArrowheads="1"/>
          </p:cNvSpPr>
          <p:nvPr/>
        </p:nvSpPr>
        <p:spPr bwMode="auto">
          <a:xfrm>
            <a:off x="0" y="-3433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4681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F1E7BE-F2CD-D04C-929E-FE08DA64C936}"/>
              </a:ext>
            </a:extLst>
          </p:cNvPr>
          <p:cNvSpPr>
            <a:spLocks noGrp="1"/>
          </p:cNvSpPr>
          <p:nvPr>
            <p:ph idx="1"/>
          </p:nvPr>
        </p:nvSpPr>
        <p:spPr>
          <a:xfrm>
            <a:off x="6864959" y="797656"/>
            <a:ext cx="4421777" cy="5386090"/>
          </a:xfrm>
        </p:spPr>
        <p:txBody>
          <a:bodyPr>
            <a:noAutofit/>
          </a:bodyPr>
          <a:lstStyle/>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Everywhere her footsteps went,</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The earth broke into green</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Flax and fern and tree and vine, </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Dancing to the rhythm of love.</a:t>
            </a:r>
          </a:p>
          <a:p>
            <a:pPr marL="0" indent="0">
              <a:lnSpc>
                <a:spcPct val="100000"/>
              </a:lnSpc>
              <a:spcBef>
                <a:spcPts val="0"/>
              </a:spcBef>
              <a:spcAft>
                <a:spcPts val="0"/>
              </a:spcAft>
              <a:buNone/>
            </a:pPr>
            <a:endParaRPr lang="en-US" sz="15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And everything moved in a circle of love, </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a circle of love, a circle of love.</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And everything moved in a circle of love</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and God saw that it was good.</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 </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When the earth was filled with the music </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of every kind of creature, </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God danced two people into being</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And named them woman and man.</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She sang to them, “My children,</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Join me in creation.</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Come and be my partners</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dancing the dance of love.”</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 </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And everything moved in a circle of love, </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a circle of love, a circle of love.</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And everything moved in a circle of love</a:t>
            </a:r>
          </a:p>
          <a:p>
            <a:pPr marL="0" indent="0">
              <a:lnSpc>
                <a:spcPct val="100000"/>
              </a:lnSpc>
              <a:spcBef>
                <a:spcPts val="0"/>
              </a:spcBef>
              <a:spcAft>
                <a:spcPts val="0"/>
              </a:spcAft>
              <a:buNone/>
            </a:pPr>
            <a:r>
              <a:rPr lang="en-US" sz="1500" dirty="0">
                <a:latin typeface="Times New Roman" panose="02020603050405020304" pitchFamily="18" charset="0"/>
                <a:cs typeface="Times New Roman" panose="02020603050405020304" pitchFamily="18" charset="0"/>
              </a:rPr>
              <a:t>and God saw that it was good.</a:t>
            </a:r>
          </a:p>
        </p:txBody>
      </p:sp>
      <p:sp>
        <p:nvSpPr>
          <p:cNvPr id="5" name="Rectangle 1">
            <a:extLst>
              <a:ext uri="{FF2B5EF4-FFF2-40B4-BE49-F238E27FC236}">
                <a16:creationId xmlns:a16="http://schemas.microsoft.com/office/drawing/2014/main" id="{A4A09476-86D3-1543-9997-88CE2EF7CFA2}"/>
              </a:ext>
            </a:extLst>
          </p:cNvPr>
          <p:cNvSpPr>
            <a:spLocks noChangeArrowheads="1"/>
          </p:cNvSpPr>
          <p:nvPr/>
        </p:nvSpPr>
        <p:spPr bwMode="auto">
          <a:xfrm>
            <a:off x="1271452" y="797656"/>
            <a:ext cx="4558145" cy="53860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4000" dirty="0">
                <a:latin typeface="+mj-lt"/>
                <a:cs typeface="Times New Roman" panose="02020603050405020304" pitchFamily="18" charset="0"/>
              </a:rPr>
              <a:t>Creation Dance</a:t>
            </a:r>
          </a:p>
          <a:p>
            <a:r>
              <a:rPr lang="en-US" sz="4000" dirty="0">
                <a:latin typeface="+mj-lt"/>
                <a:cs typeface="Times New Roman" panose="02020603050405020304" pitchFamily="18" charset="0"/>
              </a:rPr>
              <a:t>Joy Cowley</a:t>
            </a:r>
          </a:p>
          <a:p>
            <a:r>
              <a:rPr lang="en-US" sz="1500" i="1" dirty="0">
                <a:latin typeface="+mj-lt"/>
                <a:cs typeface="Times New Roman" panose="02020603050405020304" pitchFamily="18" charset="0"/>
              </a:rPr>
              <a:t> </a:t>
            </a:r>
            <a:endParaRPr lang="en-US" sz="1500" dirty="0">
              <a:latin typeface="+mj-lt"/>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In the beginning, God the dancer</a:t>
            </a:r>
          </a:p>
          <a:p>
            <a:r>
              <a:rPr lang="en-US" sz="1500" dirty="0">
                <a:latin typeface="Times New Roman" panose="02020603050405020304" pitchFamily="18" charset="0"/>
                <a:cs typeface="Times New Roman" panose="02020603050405020304" pitchFamily="18" charset="0"/>
              </a:rPr>
              <a:t>Danced the dance of love,</a:t>
            </a:r>
          </a:p>
          <a:p>
            <a:r>
              <a:rPr lang="en-US" sz="1500" dirty="0">
                <a:latin typeface="Times New Roman" panose="02020603050405020304" pitchFamily="18" charset="0"/>
                <a:cs typeface="Times New Roman" panose="02020603050405020304" pitchFamily="18" charset="0"/>
              </a:rPr>
              <a:t>Filling up the emptiness of waiting with her rhythm.</a:t>
            </a:r>
          </a:p>
          <a:p>
            <a:r>
              <a:rPr lang="en-US" sz="1500" dirty="0">
                <a:latin typeface="Times New Roman" panose="02020603050405020304" pitchFamily="18" charset="0"/>
                <a:cs typeface="Times New Roman" panose="02020603050405020304" pitchFamily="18" charset="0"/>
              </a:rPr>
              <a:t>She danced out the universe, </a:t>
            </a:r>
          </a:p>
          <a:p>
            <a:r>
              <a:rPr lang="en-US" sz="1500" dirty="0">
                <a:latin typeface="Times New Roman" panose="02020603050405020304" pitchFamily="18" charset="0"/>
                <a:cs typeface="Times New Roman" panose="02020603050405020304" pitchFamily="18" charset="0"/>
              </a:rPr>
              <a:t>Twirled the stars and planets,</a:t>
            </a:r>
          </a:p>
          <a:p>
            <a:r>
              <a:rPr lang="en-US" sz="1500" dirty="0">
                <a:latin typeface="Times New Roman" panose="02020603050405020304" pitchFamily="18" charset="0"/>
                <a:cs typeface="Times New Roman" panose="02020603050405020304" pitchFamily="18" charset="0"/>
              </a:rPr>
              <a:t>Held light and dark in either hand </a:t>
            </a:r>
          </a:p>
          <a:p>
            <a:r>
              <a:rPr lang="en-US" sz="1500" dirty="0">
                <a:latin typeface="Times New Roman" panose="02020603050405020304" pitchFamily="18" charset="0"/>
                <a:cs typeface="Times New Roman" panose="02020603050405020304" pitchFamily="18" charset="0"/>
              </a:rPr>
              <a:t>And clapped them into wisdom.</a:t>
            </a:r>
          </a:p>
          <a:p>
            <a:r>
              <a:rPr lang="en-US" sz="1500" dirty="0">
                <a:latin typeface="Times New Roman" panose="02020603050405020304" pitchFamily="18" charset="0"/>
                <a:cs typeface="Times New Roman" panose="02020603050405020304" pitchFamily="18" charset="0"/>
              </a:rPr>
              <a:t> </a:t>
            </a:r>
          </a:p>
          <a:p>
            <a:r>
              <a:rPr lang="en-US" sz="1500" dirty="0">
                <a:latin typeface="Times New Roman" panose="02020603050405020304" pitchFamily="18" charset="0"/>
                <a:cs typeface="Times New Roman" panose="02020603050405020304" pitchFamily="18" charset="0"/>
              </a:rPr>
              <a:t>And everything moved in a circle of love, </a:t>
            </a:r>
          </a:p>
          <a:p>
            <a:r>
              <a:rPr lang="en-US" sz="1500" dirty="0">
                <a:latin typeface="Times New Roman" panose="02020603050405020304" pitchFamily="18" charset="0"/>
                <a:cs typeface="Times New Roman" panose="02020603050405020304" pitchFamily="18" charset="0"/>
              </a:rPr>
              <a:t>a circle of love, a circle of love.</a:t>
            </a:r>
          </a:p>
          <a:p>
            <a:r>
              <a:rPr lang="en-US" sz="1500" dirty="0">
                <a:latin typeface="Times New Roman" panose="02020603050405020304" pitchFamily="18" charset="0"/>
                <a:cs typeface="Times New Roman" panose="02020603050405020304" pitchFamily="18" charset="0"/>
              </a:rPr>
              <a:t>And everything moved in a circle of love</a:t>
            </a:r>
          </a:p>
          <a:p>
            <a:r>
              <a:rPr lang="en-US" sz="1500" dirty="0">
                <a:latin typeface="Times New Roman" panose="02020603050405020304" pitchFamily="18" charset="0"/>
                <a:cs typeface="Times New Roman" panose="02020603050405020304" pitchFamily="18" charset="0"/>
              </a:rPr>
              <a:t>and God saw that it was good.</a:t>
            </a:r>
          </a:p>
          <a:p>
            <a:endParaRPr lang="en-US" sz="1500" dirty="0">
              <a:latin typeface="Times New Roman" panose="02020603050405020304" pitchFamily="18" charset="0"/>
              <a:cs typeface="Times New Roman" panose="02020603050405020304" pitchFamily="18" charset="0"/>
            </a:endParaRPr>
          </a:p>
          <a:p>
            <a:pPr>
              <a:spcBef>
                <a:spcPts val="0"/>
              </a:spcBef>
              <a:spcAft>
                <a:spcPts val="0"/>
              </a:spcAft>
            </a:pPr>
            <a:r>
              <a:rPr lang="en-US" sz="1500" dirty="0">
                <a:latin typeface="Times New Roman" panose="02020603050405020304" pitchFamily="18" charset="0"/>
                <a:cs typeface="Times New Roman" panose="02020603050405020304" pitchFamily="18" charset="0"/>
              </a:rPr>
              <a:t>Then God danced the mountains up </a:t>
            </a:r>
          </a:p>
          <a:p>
            <a:pPr>
              <a:spcBef>
                <a:spcPts val="0"/>
              </a:spcBef>
              <a:spcAft>
                <a:spcPts val="0"/>
              </a:spcAft>
            </a:pPr>
            <a:r>
              <a:rPr lang="en-US" sz="1500" dirty="0">
                <a:latin typeface="Times New Roman" panose="02020603050405020304" pitchFamily="18" charset="0"/>
                <a:cs typeface="Times New Roman" panose="02020603050405020304" pitchFamily="18" charset="0"/>
              </a:rPr>
              <a:t>and trod the seas deep down.</a:t>
            </a:r>
          </a:p>
          <a:p>
            <a:pPr>
              <a:spcBef>
                <a:spcPts val="0"/>
              </a:spcBef>
              <a:spcAft>
                <a:spcPts val="0"/>
              </a:spcAft>
            </a:pPr>
            <a:r>
              <a:rPr lang="en-US" sz="1500" dirty="0">
                <a:latin typeface="Times New Roman" panose="02020603050405020304" pitchFamily="18" charset="0"/>
                <a:cs typeface="Times New Roman" panose="02020603050405020304" pitchFamily="18" charset="0"/>
              </a:rPr>
              <a:t>She creased the land for rivers,</a:t>
            </a:r>
          </a:p>
          <a:p>
            <a:pPr>
              <a:spcBef>
                <a:spcPts val="0"/>
              </a:spcBef>
              <a:spcAft>
                <a:spcPts val="0"/>
              </a:spcAft>
            </a:pPr>
            <a:r>
              <a:rPr lang="en-US" sz="1500" dirty="0">
                <a:latin typeface="Times New Roman" panose="02020603050405020304" pitchFamily="18" charset="0"/>
                <a:cs typeface="Times New Roman" panose="02020603050405020304" pitchFamily="18" charset="0"/>
              </a:rPr>
              <a:t>Made river to hug the land.</a:t>
            </a:r>
          </a:p>
        </p:txBody>
      </p:sp>
      <p:sp>
        <p:nvSpPr>
          <p:cNvPr id="6" name="AutoShape 2" descr="https://poets.org/social/facebook.svg">
            <a:hlinkClick r:id="rId2"/>
            <a:extLst>
              <a:ext uri="{FF2B5EF4-FFF2-40B4-BE49-F238E27FC236}">
                <a16:creationId xmlns:a16="http://schemas.microsoft.com/office/drawing/2014/main" id="{9B5ACBA5-2282-324A-9EDF-4318545A3DF9}"/>
              </a:ext>
            </a:extLst>
          </p:cNvPr>
          <p:cNvSpPr>
            <a:spLocks noChangeAspect="1" noChangeArrowheads="1"/>
          </p:cNvSpPr>
          <p:nvPr/>
        </p:nvSpPr>
        <p:spPr bwMode="auto">
          <a:xfrm>
            <a:off x="0" y="-4806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3" descr="https://poets.org/social/twitter.svg">
            <a:hlinkClick r:id="rId3"/>
            <a:extLst>
              <a:ext uri="{FF2B5EF4-FFF2-40B4-BE49-F238E27FC236}">
                <a16:creationId xmlns:a16="http://schemas.microsoft.com/office/drawing/2014/main" id="{A3C1FB09-A7FA-CC4F-8A72-125B39CE91DC}"/>
              </a:ext>
            </a:extLst>
          </p:cNvPr>
          <p:cNvSpPr>
            <a:spLocks noChangeAspect="1" noChangeArrowheads="1"/>
          </p:cNvSpPr>
          <p:nvPr/>
        </p:nvSpPr>
        <p:spPr bwMode="auto">
          <a:xfrm>
            <a:off x="0" y="-45323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poets.org/social/tumblr.svg">
            <a:hlinkClick r:id="rId4"/>
            <a:extLst>
              <a:ext uri="{FF2B5EF4-FFF2-40B4-BE49-F238E27FC236}">
                <a16:creationId xmlns:a16="http://schemas.microsoft.com/office/drawing/2014/main" id="{8A6661F1-C573-2F4F-B3A0-C2730C56135E}"/>
              </a:ext>
            </a:extLst>
          </p:cNvPr>
          <p:cNvSpPr>
            <a:spLocks noChangeAspect="1" noChangeArrowheads="1"/>
          </p:cNvSpPr>
          <p:nvPr/>
        </p:nvSpPr>
        <p:spPr bwMode="auto">
          <a:xfrm>
            <a:off x="0" y="-4257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descr="https://poets.org/social/print.svg">
            <a:hlinkClick r:id="rId5"/>
            <a:extLst>
              <a:ext uri="{FF2B5EF4-FFF2-40B4-BE49-F238E27FC236}">
                <a16:creationId xmlns:a16="http://schemas.microsoft.com/office/drawing/2014/main" id="{C611BAB1-4955-9347-91C2-1F54BD12D6BE}"/>
              </a:ext>
            </a:extLst>
          </p:cNvPr>
          <p:cNvSpPr>
            <a:spLocks noChangeAspect="1" noChangeArrowheads="1"/>
          </p:cNvSpPr>
          <p:nvPr/>
        </p:nvSpPr>
        <p:spPr bwMode="auto">
          <a:xfrm>
            <a:off x="0" y="-3983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https://poets.org/social/embed.svg">
            <a:hlinkClick r:id="rId6"/>
            <a:extLst>
              <a:ext uri="{FF2B5EF4-FFF2-40B4-BE49-F238E27FC236}">
                <a16:creationId xmlns:a16="http://schemas.microsoft.com/office/drawing/2014/main" id="{913721F3-5AEC-6F43-ADCA-A245AD98D5B8}"/>
              </a:ext>
            </a:extLst>
          </p:cNvPr>
          <p:cNvSpPr>
            <a:spLocks noChangeAspect="1" noChangeArrowheads="1"/>
          </p:cNvSpPr>
          <p:nvPr/>
        </p:nvSpPr>
        <p:spPr bwMode="auto">
          <a:xfrm>
            <a:off x="0" y="-3708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https://poets.org/social/collection.svg">
            <a:hlinkClick r:id="rId6"/>
            <a:extLst>
              <a:ext uri="{FF2B5EF4-FFF2-40B4-BE49-F238E27FC236}">
                <a16:creationId xmlns:a16="http://schemas.microsoft.com/office/drawing/2014/main" id="{17C95B2D-C366-3C4C-860E-8215C742D827}"/>
              </a:ext>
            </a:extLst>
          </p:cNvPr>
          <p:cNvSpPr>
            <a:spLocks noChangeAspect="1" noChangeArrowheads="1"/>
          </p:cNvSpPr>
          <p:nvPr/>
        </p:nvSpPr>
        <p:spPr bwMode="auto">
          <a:xfrm>
            <a:off x="0" y="-3433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2586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DF63-63BF-364C-A865-7943DACD59F5}"/>
              </a:ext>
            </a:extLst>
          </p:cNvPr>
          <p:cNvSpPr>
            <a:spLocks noGrp="1"/>
          </p:cNvSpPr>
          <p:nvPr>
            <p:ph type="title"/>
          </p:nvPr>
        </p:nvSpPr>
        <p:spPr/>
        <p:txBody>
          <a:bodyPr/>
          <a:lstStyle/>
          <a:p>
            <a:r>
              <a:rPr lang="en-US" dirty="0"/>
              <a:t>Foundations</a:t>
            </a:r>
          </a:p>
        </p:txBody>
      </p:sp>
      <p:sp>
        <p:nvSpPr>
          <p:cNvPr id="4" name="Text Placeholder 3">
            <a:extLst>
              <a:ext uri="{FF2B5EF4-FFF2-40B4-BE49-F238E27FC236}">
                <a16:creationId xmlns:a16="http://schemas.microsoft.com/office/drawing/2014/main" id="{E8E1ABE3-7D2B-E144-B0AA-D5A905CCF235}"/>
              </a:ext>
            </a:extLst>
          </p:cNvPr>
          <p:cNvSpPr>
            <a:spLocks noGrp="1"/>
          </p:cNvSpPr>
          <p:nvPr>
            <p:ph type="body" sz="half" idx="2"/>
          </p:nvPr>
        </p:nvSpPr>
        <p:spPr>
          <a:xfrm>
            <a:off x="1024128" y="1789611"/>
            <a:ext cx="4389120" cy="4467498"/>
          </a:xfrm>
        </p:spPr>
        <p:txBody>
          <a:bodyPr>
            <a:normAutofit fontScale="92500" lnSpcReduction="20000"/>
          </a:bodyPr>
          <a:lstStyle/>
          <a:p>
            <a:r>
              <a:rPr lang="en-US" sz="1500" b="1" dirty="0">
                <a:latin typeface="Times New Roman" panose="02020603050405020304" pitchFamily="18" charset="0"/>
                <a:cs typeface="Times New Roman" panose="02020603050405020304" pitchFamily="18" charset="0"/>
              </a:rPr>
              <a:t>Teaching</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Exploring big questions together</a:t>
            </a:r>
          </a:p>
          <a:p>
            <a:r>
              <a:rPr lang="en-US" sz="1500" b="1" dirty="0">
                <a:latin typeface="Times New Roman" panose="02020603050405020304" pitchFamily="18" charset="0"/>
                <a:cs typeface="Times New Roman" panose="02020603050405020304" pitchFamily="18" charset="0"/>
              </a:rPr>
              <a:t>Children</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Intrinsic spirituality, curiosity, sense and meaning-making</a:t>
            </a:r>
          </a:p>
          <a:p>
            <a:r>
              <a:rPr lang="en-US" sz="1500" b="1" dirty="0">
                <a:latin typeface="Times New Roman" panose="02020603050405020304" pitchFamily="18" charset="0"/>
                <a:cs typeface="Times New Roman" panose="02020603050405020304" pitchFamily="18" charset="0"/>
              </a:rPr>
              <a:t>Faith and Science</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Faith - orientation to life characterized by openness to God and the sacred beyond us, within us, among us and our world</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Science - shares a basic orientation of faith in the order of the cosmos</a:t>
            </a:r>
          </a:p>
          <a:p>
            <a:r>
              <a:rPr lang="en-US" sz="1500" b="1" dirty="0">
                <a:latin typeface="Times New Roman" panose="02020603050405020304" pitchFamily="18" charset="0"/>
                <a:cs typeface="Times New Roman" panose="02020603050405020304" pitchFamily="18" charset="0"/>
              </a:rPr>
              <a:t>Religious Education Metaphors</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guide and companion exploring the one house of heaven and earth</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facilitator of revelatory experiencing and communion with God and earth</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listening to God and earth together </a:t>
            </a:r>
          </a:p>
          <a:p>
            <a:endParaRPr lang="en-US" dirty="0"/>
          </a:p>
        </p:txBody>
      </p:sp>
      <p:pic>
        <p:nvPicPr>
          <p:cNvPr id="20" name="Content Placeholder 19">
            <a:extLst>
              <a:ext uri="{FF2B5EF4-FFF2-40B4-BE49-F238E27FC236}">
                <a16:creationId xmlns:a16="http://schemas.microsoft.com/office/drawing/2014/main" id="{560A6CFA-74ED-494D-904A-BEA46982ACD5}"/>
              </a:ext>
            </a:extLst>
          </p:cNvPr>
          <p:cNvPicPr>
            <a:picLocks noGrp="1" noChangeAspect="1"/>
          </p:cNvPicPr>
          <p:nvPr>
            <p:ph idx="1"/>
          </p:nvPr>
        </p:nvPicPr>
        <p:blipFill>
          <a:blip r:embed="rId3"/>
          <a:stretch>
            <a:fillRect/>
          </a:stretch>
        </p:blipFill>
        <p:spPr>
          <a:xfrm>
            <a:off x="5819502" y="1789611"/>
            <a:ext cx="5678488" cy="3784712"/>
          </a:xfrm>
        </p:spPr>
      </p:pic>
    </p:spTree>
    <p:extLst>
      <p:ext uri="{BB962C8B-B14F-4D97-AF65-F5344CB8AC3E}">
        <p14:creationId xmlns:p14="http://schemas.microsoft.com/office/powerpoint/2010/main" val="281152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1237-B3F9-6247-96AD-EF1E512FCAFC}"/>
              </a:ext>
            </a:extLst>
          </p:cNvPr>
          <p:cNvSpPr>
            <a:spLocks noGrp="1"/>
          </p:cNvSpPr>
          <p:nvPr>
            <p:ph type="title"/>
          </p:nvPr>
        </p:nvSpPr>
        <p:spPr/>
        <p:txBody>
          <a:bodyPr/>
          <a:lstStyle/>
          <a:p>
            <a:r>
              <a:rPr lang="en-US" dirty="0"/>
              <a:t>Practical “Organic” Approach</a:t>
            </a:r>
          </a:p>
        </p:txBody>
      </p:sp>
      <p:pic>
        <p:nvPicPr>
          <p:cNvPr id="6" name="Content Placeholder 5">
            <a:extLst>
              <a:ext uri="{FF2B5EF4-FFF2-40B4-BE49-F238E27FC236}">
                <a16:creationId xmlns:a16="http://schemas.microsoft.com/office/drawing/2014/main" id="{3C13D44D-1DA3-FF46-BAA4-9EFAA649E931}"/>
              </a:ext>
            </a:extLst>
          </p:cNvPr>
          <p:cNvPicPr>
            <a:picLocks noGrp="1" noChangeAspect="1"/>
          </p:cNvPicPr>
          <p:nvPr>
            <p:ph idx="1"/>
          </p:nvPr>
        </p:nvPicPr>
        <p:blipFill>
          <a:blip r:embed="rId2"/>
          <a:stretch>
            <a:fillRect/>
          </a:stretch>
        </p:blipFill>
        <p:spPr>
          <a:xfrm>
            <a:off x="5731625" y="2208869"/>
            <a:ext cx="5956070" cy="3975676"/>
          </a:xfrm>
        </p:spPr>
      </p:pic>
      <p:sp>
        <p:nvSpPr>
          <p:cNvPr id="4" name="Text Placeholder 3">
            <a:extLst>
              <a:ext uri="{FF2B5EF4-FFF2-40B4-BE49-F238E27FC236}">
                <a16:creationId xmlns:a16="http://schemas.microsoft.com/office/drawing/2014/main" id="{630C081B-2EAD-E744-8519-C3BE7D024CF4}"/>
              </a:ext>
            </a:extLst>
          </p:cNvPr>
          <p:cNvSpPr>
            <a:spLocks noGrp="1"/>
          </p:cNvSpPr>
          <p:nvPr>
            <p:ph type="body" sz="half" idx="2"/>
          </p:nvPr>
        </p:nvSpPr>
        <p:spPr/>
        <p:txBody>
          <a:bodyPr>
            <a:normAutofit/>
          </a:bodyPr>
          <a:lstStyle/>
          <a:p>
            <a:r>
              <a:rPr lang="en-US" sz="1500" b="1" dirty="0">
                <a:latin typeface="Times New Roman" panose="02020603050405020304" pitchFamily="18" charset="0"/>
                <a:cs typeface="Times New Roman" panose="02020603050405020304" pitchFamily="18" charset="0"/>
              </a:rPr>
              <a:t>Starting with:</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questions kids ask</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Pressing, current issues</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Developmental concerns</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Experiences and settings</a:t>
            </a:r>
          </a:p>
          <a:p>
            <a:pPr marL="285750" indent="-285750">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a:p>
            <a:r>
              <a:rPr lang="en-US" sz="1500" b="1" dirty="0">
                <a:latin typeface="Times New Roman" panose="02020603050405020304" pitchFamily="18" charset="0"/>
                <a:cs typeface="Times New Roman" panose="02020603050405020304" pitchFamily="18" charset="0"/>
              </a:rPr>
              <a:t>Creating conversations between:</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Religious symbols and stories</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Earth symbols and stories</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Religious and scientific ways of exploring questions </a:t>
            </a:r>
          </a:p>
        </p:txBody>
      </p:sp>
    </p:spTree>
    <p:extLst>
      <p:ext uri="{BB962C8B-B14F-4D97-AF65-F5344CB8AC3E}">
        <p14:creationId xmlns:p14="http://schemas.microsoft.com/office/powerpoint/2010/main" val="154713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27F4-5D34-6448-ABB9-63450E3EC8FD}"/>
              </a:ext>
            </a:extLst>
          </p:cNvPr>
          <p:cNvSpPr>
            <a:spLocks noGrp="1"/>
          </p:cNvSpPr>
          <p:nvPr>
            <p:ph type="title"/>
          </p:nvPr>
        </p:nvSpPr>
        <p:spPr/>
        <p:txBody>
          <a:bodyPr/>
          <a:lstStyle/>
          <a:p>
            <a:r>
              <a:rPr lang="en-US" dirty="0"/>
              <a:t>Integrative approach:</a:t>
            </a:r>
            <a:br>
              <a:rPr lang="en-US" dirty="0"/>
            </a:br>
            <a:r>
              <a:rPr lang="en-US" dirty="0"/>
              <a:t>Deep Time Network</a:t>
            </a:r>
          </a:p>
        </p:txBody>
      </p:sp>
      <p:sp>
        <p:nvSpPr>
          <p:cNvPr id="4" name="Text Placeholder 3">
            <a:extLst>
              <a:ext uri="{FF2B5EF4-FFF2-40B4-BE49-F238E27FC236}">
                <a16:creationId xmlns:a16="http://schemas.microsoft.com/office/drawing/2014/main" id="{494DE393-478A-C940-AEB0-2B2F282A4181}"/>
              </a:ext>
            </a:extLst>
          </p:cNvPr>
          <p:cNvSpPr>
            <a:spLocks noGrp="1"/>
          </p:cNvSpPr>
          <p:nvPr>
            <p:ph type="body" sz="half" idx="2"/>
          </p:nvPr>
        </p:nvSpPr>
        <p:spPr>
          <a:xfrm>
            <a:off x="1024128" y="2257506"/>
            <a:ext cx="4389120" cy="4234734"/>
          </a:xfrm>
        </p:spPr>
        <p:txBody>
          <a:bodyPr/>
          <a:lstStyle/>
          <a:p>
            <a:r>
              <a:rPr lang="en-US" sz="1500" b="1" dirty="0">
                <a:latin typeface="Times New Roman" panose="02020603050405020304" pitchFamily="18" charset="0"/>
                <a:cs typeface="Times New Roman" panose="02020603050405020304" pitchFamily="18" charset="0"/>
              </a:rPr>
              <a:t>Five Principles:</a:t>
            </a:r>
          </a:p>
          <a:p>
            <a:pPr marL="285750" indent="-28575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Context</a:t>
            </a:r>
            <a:r>
              <a:rPr lang="en-US" sz="1500" dirty="0">
                <a:latin typeface="Times New Roman" panose="02020603050405020304" pitchFamily="18" charset="0"/>
                <a:cs typeface="Times New Roman" panose="02020603050405020304" pitchFamily="18" charset="0"/>
              </a:rPr>
              <a:t> - orient to a vast, evolving universe </a:t>
            </a:r>
          </a:p>
          <a:p>
            <a:pPr marL="285750" indent="-28575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Matrix</a:t>
            </a:r>
            <a:r>
              <a:rPr lang="en-US" sz="1500" dirty="0">
                <a:latin typeface="Times New Roman" panose="02020603050405020304" pitchFamily="18" charset="0"/>
                <a:cs typeface="Times New Roman" panose="02020603050405020304" pitchFamily="18" charset="0"/>
              </a:rPr>
              <a:t> - understand our embeddedness in the Earth </a:t>
            </a:r>
          </a:p>
          <a:p>
            <a:pPr marL="285750" indent="-28575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Transformation</a:t>
            </a:r>
            <a:r>
              <a:rPr lang="en-US" sz="1500" dirty="0">
                <a:latin typeface="Times New Roman" panose="02020603050405020304" pitchFamily="18" charset="0"/>
                <a:cs typeface="Times New Roman" panose="02020603050405020304" pitchFamily="18" charset="0"/>
              </a:rPr>
              <a:t> - experience inner growth and engagement </a:t>
            </a:r>
          </a:p>
          <a:p>
            <a:pPr marL="285750" indent="-28575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Action </a:t>
            </a:r>
            <a:r>
              <a:rPr lang="en-US" sz="1500" dirty="0">
                <a:latin typeface="Times New Roman" panose="02020603050405020304" pitchFamily="18" charset="0"/>
                <a:cs typeface="Times New Roman" panose="02020603050405020304" pitchFamily="18" charset="0"/>
              </a:rPr>
              <a:t>- participate in evolution to create a vibrant world </a:t>
            </a:r>
          </a:p>
          <a:p>
            <a:pPr marL="285750" indent="-28575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Continuum</a:t>
            </a:r>
            <a:r>
              <a:rPr lang="en-US" sz="1500" dirty="0">
                <a:latin typeface="Times New Roman" panose="02020603050405020304" pitchFamily="18" charset="0"/>
                <a:cs typeface="Times New Roman" panose="02020603050405020304" pitchFamily="18" charset="0"/>
              </a:rPr>
              <a:t> - link deep time learning across all stages of life </a:t>
            </a:r>
          </a:p>
          <a:p>
            <a:pPr marL="285750" indent="-285750">
              <a:buFont typeface="Arial" panose="020B0604020202020204" pitchFamily="34" charset="0"/>
              <a:buChar char="•"/>
            </a:pPr>
            <a:endParaRPr lang="en-US" dirty="0"/>
          </a:p>
          <a:p>
            <a:endParaRPr lang="en-US" dirty="0"/>
          </a:p>
        </p:txBody>
      </p:sp>
      <p:pic>
        <p:nvPicPr>
          <p:cNvPr id="10" name="Content Placeholder 9">
            <a:extLst>
              <a:ext uri="{FF2B5EF4-FFF2-40B4-BE49-F238E27FC236}">
                <a16:creationId xmlns:a16="http://schemas.microsoft.com/office/drawing/2014/main" id="{A21850FB-31D7-0F4B-A498-BF49B2D221EC}"/>
              </a:ext>
            </a:extLst>
          </p:cNvPr>
          <p:cNvPicPr>
            <a:picLocks noGrp="1" noChangeAspect="1"/>
          </p:cNvPicPr>
          <p:nvPr>
            <p:ph idx="1"/>
          </p:nvPr>
        </p:nvPicPr>
        <p:blipFill>
          <a:blip r:embed="rId3"/>
          <a:stretch>
            <a:fillRect/>
          </a:stretch>
        </p:blipFill>
        <p:spPr>
          <a:xfrm>
            <a:off x="5910943" y="2208869"/>
            <a:ext cx="5678488" cy="3795122"/>
          </a:xfrm>
        </p:spPr>
      </p:pic>
    </p:spTree>
    <p:extLst>
      <p:ext uri="{BB962C8B-B14F-4D97-AF65-F5344CB8AC3E}">
        <p14:creationId xmlns:p14="http://schemas.microsoft.com/office/powerpoint/2010/main" val="119272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B3FBA-F457-8046-AF20-A13AE242C886}"/>
              </a:ext>
            </a:extLst>
          </p:cNvPr>
          <p:cNvSpPr>
            <a:spLocks noGrp="1"/>
          </p:cNvSpPr>
          <p:nvPr>
            <p:ph type="title"/>
          </p:nvPr>
        </p:nvSpPr>
        <p:spPr/>
        <p:txBody>
          <a:bodyPr/>
          <a:lstStyle/>
          <a:p>
            <a:r>
              <a:rPr lang="en-US" dirty="0"/>
              <a:t>Narrative approach: </a:t>
            </a:r>
            <a:br>
              <a:rPr lang="en-US" dirty="0"/>
            </a:br>
            <a:r>
              <a:rPr lang="en-US" dirty="0"/>
              <a:t>Montessori Method</a:t>
            </a:r>
          </a:p>
        </p:txBody>
      </p:sp>
      <p:pic>
        <p:nvPicPr>
          <p:cNvPr id="6" name="Content Placeholder 5">
            <a:extLst>
              <a:ext uri="{FF2B5EF4-FFF2-40B4-BE49-F238E27FC236}">
                <a16:creationId xmlns:a16="http://schemas.microsoft.com/office/drawing/2014/main" id="{09590244-6106-D44B-911D-B20373FEB087}"/>
              </a:ext>
            </a:extLst>
          </p:cNvPr>
          <p:cNvPicPr>
            <a:picLocks noGrp="1" noChangeAspect="1"/>
          </p:cNvPicPr>
          <p:nvPr>
            <p:ph idx="1"/>
          </p:nvPr>
        </p:nvPicPr>
        <p:blipFill>
          <a:blip r:embed="rId3"/>
          <a:stretch>
            <a:fillRect/>
          </a:stretch>
        </p:blipFill>
        <p:spPr>
          <a:xfrm>
            <a:off x="6638097" y="696908"/>
            <a:ext cx="4713525" cy="5545324"/>
          </a:xfrm>
        </p:spPr>
      </p:pic>
      <p:sp>
        <p:nvSpPr>
          <p:cNvPr id="4" name="Text Placeholder 3">
            <a:extLst>
              <a:ext uri="{FF2B5EF4-FFF2-40B4-BE49-F238E27FC236}">
                <a16:creationId xmlns:a16="http://schemas.microsoft.com/office/drawing/2014/main" id="{9EA54559-8C7D-214E-9765-3CC672A97435}"/>
              </a:ext>
            </a:extLst>
          </p:cNvPr>
          <p:cNvSpPr>
            <a:spLocks noGrp="1"/>
          </p:cNvSpPr>
          <p:nvPr>
            <p:ph type="body" sz="half" idx="2"/>
          </p:nvPr>
        </p:nvSpPr>
        <p:spPr>
          <a:xfrm>
            <a:off x="1024128" y="2257505"/>
            <a:ext cx="4389120" cy="4156357"/>
          </a:xfrm>
        </p:spPr>
        <p:txBody>
          <a:bodyPr>
            <a:normAutofit lnSpcReduction="10000"/>
          </a:bodyPr>
          <a:lstStyle/>
          <a:p>
            <a:pPr marL="285750" indent="-28575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Cosmic Vision </a:t>
            </a:r>
            <a:r>
              <a:rPr lang="en-US" sz="1500" dirty="0">
                <a:latin typeface="Times New Roman" panose="02020603050405020304" pitchFamily="18" charset="0"/>
                <a:cs typeface="Times New Roman" panose="02020603050405020304" pitchFamily="18" charset="0"/>
              </a:rPr>
              <a:t>- way of seeing and understanding the world as a complex, interdependent unity</a:t>
            </a:r>
          </a:p>
          <a:p>
            <a:pPr marL="285750" indent="-28575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Cosmic Plan </a:t>
            </a:r>
            <a:r>
              <a:rPr lang="en-US" sz="1500" dirty="0">
                <a:latin typeface="Times New Roman" panose="02020603050405020304" pitchFamily="18" charset="0"/>
                <a:cs typeface="Times New Roman" panose="02020603050405020304" pitchFamily="18" charset="0"/>
              </a:rPr>
              <a:t>-  there is a cosmic order at the level of nature that depends on many cosmic agents, each with a particular task to fulfill</a:t>
            </a:r>
          </a:p>
          <a:p>
            <a:pPr marL="285750" indent="-28575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Cosmic Education </a:t>
            </a:r>
            <a:r>
              <a:rPr lang="en-US" sz="1500" dirty="0">
                <a:latin typeface="Times New Roman" panose="02020603050405020304" pitchFamily="18" charset="0"/>
                <a:cs typeface="Times New Roman" panose="02020603050405020304" pitchFamily="18" charset="0"/>
              </a:rPr>
              <a:t>- becoming aware of the different kinds of cosmic work carried out by the various agents and of the interdependencies and interrelationships involved; developing one’s own cosmic vision; becoming conscious active participants ourselves</a:t>
            </a:r>
          </a:p>
          <a:p>
            <a:pPr marL="285750" indent="-28575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Cosmic Work </a:t>
            </a:r>
            <a:r>
              <a:rPr lang="en-US" sz="1500" dirty="0">
                <a:latin typeface="Times New Roman" panose="02020603050405020304" pitchFamily="18" charset="0"/>
                <a:cs typeface="Times New Roman" panose="02020603050405020304" pitchFamily="18" charset="0"/>
              </a:rPr>
              <a:t>- anything in the universe does to contribute to the greater good, most often unknowingly </a:t>
            </a:r>
          </a:p>
          <a:p>
            <a:pPr marL="285750" indent="-28575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Examples: </a:t>
            </a:r>
            <a:r>
              <a:rPr lang="en-US" sz="1500" i="1" dirty="0">
                <a:latin typeface="Times New Roman" panose="02020603050405020304" pitchFamily="18" charset="0"/>
                <a:cs typeface="Times New Roman" panose="02020603050405020304" pitchFamily="18" charset="0"/>
              </a:rPr>
              <a:t>God Who Has No Hands</a:t>
            </a:r>
            <a:r>
              <a:rPr lang="en-US" sz="1500" dirty="0">
                <a:latin typeface="Times New Roman" panose="02020603050405020304" pitchFamily="18" charset="0"/>
                <a:cs typeface="Times New Roman" panose="02020603050405020304" pitchFamily="18" charset="0"/>
              </a:rPr>
              <a:t>; </a:t>
            </a:r>
            <a:r>
              <a:rPr lang="en-US" sz="1500" i="1" dirty="0">
                <a:latin typeface="Times New Roman" panose="02020603050405020304" pitchFamily="18" charset="0"/>
                <a:cs typeface="Times New Roman" panose="02020603050405020304" pitchFamily="18" charset="0"/>
              </a:rPr>
              <a:t>The Story of Life</a:t>
            </a:r>
          </a:p>
        </p:txBody>
      </p:sp>
    </p:spTree>
    <p:extLst>
      <p:ext uri="{BB962C8B-B14F-4D97-AF65-F5344CB8AC3E}">
        <p14:creationId xmlns:p14="http://schemas.microsoft.com/office/powerpoint/2010/main" val="491797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15AB-4847-F745-B839-760C9F1A0465}"/>
              </a:ext>
            </a:extLst>
          </p:cNvPr>
          <p:cNvSpPr>
            <a:spLocks noGrp="1"/>
          </p:cNvSpPr>
          <p:nvPr>
            <p:ph type="title"/>
          </p:nvPr>
        </p:nvSpPr>
        <p:spPr/>
        <p:txBody>
          <a:bodyPr/>
          <a:lstStyle/>
          <a:p>
            <a:r>
              <a:rPr lang="en-US" dirty="0"/>
              <a:t>Religious work Approach:</a:t>
            </a:r>
            <a:br>
              <a:rPr lang="en-US" dirty="0"/>
            </a:br>
            <a:r>
              <a:rPr lang="en-US" dirty="0"/>
              <a:t>Good Shepherd </a:t>
            </a:r>
            <a:r>
              <a:rPr lang="en-US" dirty="0" err="1"/>
              <a:t>Curric</a:t>
            </a:r>
            <a:r>
              <a:rPr lang="en-US" dirty="0"/>
              <a:t>.</a:t>
            </a:r>
          </a:p>
        </p:txBody>
      </p:sp>
      <p:sp>
        <p:nvSpPr>
          <p:cNvPr id="4" name="Text Placeholder 3">
            <a:extLst>
              <a:ext uri="{FF2B5EF4-FFF2-40B4-BE49-F238E27FC236}">
                <a16:creationId xmlns:a16="http://schemas.microsoft.com/office/drawing/2014/main" id="{C387D74F-7FCF-804A-9F2D-EACC796F0C18}"/>
              </a:ext>
            </a:extLst>
          </p:cNvPr>
          <p:cNvSpPr>
            <a:spLocks noGrp="1"/>
          </p:cNvSpPr>
          <p:nvPr>
            <p:ph type="body" sz="half" idx="2"/>
          </p:nvPr>
        </p:nvSpPr>
        <p:spPr>
          <a:xfrm>
            <a:off x="1024128" y="2257505"/>
            <a:ext cx="4389120" cy="4218245"/>
          </a:xfrm>
        </p:spPr>
        <p:txBody>
          <a:bodyPr>
            <a:normAutofit/>
          </a:bodyPr>
          <a:lstStyle/>
          <a:p>
            <a:pPr marL="285750" indent="-28575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Educator</a:t>
            </a:r>
            <a:r>
              <a:rPr lang="en-US" sz="1500" dirty="0">
                <a:latin typeface="Times New Roman" panose="02020603050405020304" pitchFamily="18" charset="0"/>
                <a:cs typeface="Times New Roman" panose="02020603050405020304" pitchFamily="18" charset="0"/>
              </a:rPr>
              <a:t> - Religious leaders must come to view education “as an aid to Life itself”; they must cultivate the spirit of a scientist; listening together with children and honoring their creative impulses</a:t>
            </a:r>
          </a:p>
          <a:p>
            <a:pPr marL="285750" indent="-28575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Atrium</a:t>
            </a:r>
            <a:r>
              <a:rPr lang="en-US" sz="15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spiritual environment in which children and adults can together respond to God</a:t>
            </a:r>
          </a:p>
          <a:p>
            <a:pPr marL="285750" indent="-28575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Materials</a:t>
            </a:r>
            <a:r>
              <a:rPr lang="en-US" sz="1500" dirty="0">
                <a:latin typeface="Times New Roman" panose="02020603050405020304" pitchFamily="18" charset="0"/>
                <a:cs typeface="Times New Roman" panose="02020603050405020304" pitchFamily="18" charset="0"/>
              </a:rPr>
              <a:t> - </a:t>
            </a:r>
            <a:r>
              <a:rPr lang="en-US" sz="1500" dirty="0">
                <a:solidFill>
                  <a:prstClr val="black"/>
                </a:solidFill>
                <a:latin typeface="Times New Roman" panose="02020603050405020304" pitchFamily="18" charset="0"/>
                <a:cs typeface="Times New Roman" panose="02020603050405020304" pitchFamily="18" charset="0"/>
              </a:rPr>
              <a:t>give tangible expression to “religious realities, both from the Bible and the liturgy</a:t>
            </a:r>
            <a:endParaRPr lang="en-US" sz="15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Work</a:t>
            </a:r>
            <a:r>
              <a:rPr lang="en-US" sz="1500" dirty="0">
                <a:latin typeface="Times New Roman" panose="02020603050405020304" pitchFamily="18" charset="0"/>
                <a:cs typeface="Times New Roman" panose="02020603050405020304" pitchFamily="18" charset="0"/>
              </a:rPr>
              <a:t> - children work with passion and exhibit qualities akin to explorers and scientist; their work participates in a cosmic mission</a:t>
            </a:r>
          </a:p>
          <a:p>
            <a:pPr marL="285750" indent="-285750">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Prayer</a:t>
            </a:r>
            <a:r>
              <a:rPr lang="en-US" sz="1500" dirty="0">
                <a:latin typeface="Times New Roman" panose="02020603050405020304" pitchFamily="18" charset="0"/>
                <a:cs typeface="Times New Roman" panose="02020603050405020304" pitchFamily="18" charset="0"/>
              </a:rPr>
              <a:t> – means of God’s self-revelation to us and our response to God; need to foster conditions of reverence and silence </a:t>
            </a:r>
          </a:p>
          <a:p>
            <a:endParaRPr lang="en-US" dirty="0"/>
          </a:p>
        </p:txBody>
      </p:sp>
      <p:pic>
        <p:nvPicPr>
          <p:cNvPr id="10" name="Content Placeholder 9">
            <a:extLst>
              <a:ext uri="{FF2B5EF4-FFF2-40B4-BE49-F238E27FC236}">
                <a16:creationId xmlns:a16="http://schemas.microsoft.com/office/drawing/2014/main" id="{7B41BC60-C725-9344-A8B1-BD1CD7DEE83D}"/>
              </a:ext>
            </a:extLst>
          </p:cNvPr>
          <p:cNvPicPr>
            <a:picLocks noGrp="1" noChangeAspect="1"/>
          </p:cNvPicPr>
          <p:nvPr>
            <p:ph idx="1"/>
          </p:nvPr>
        </p:nvPicPr>
        <p:blipFill>
          <a:blip r:embed="rId3"/>
          <a:stretch>
            <a:fillRect/>
          </a:stretch>
        </p:blipFill>
        <p:spPr>
          <a:xfrm>
            <a:off x="5947756" y="1750792"/>
            <a:ext cx="5678488" cy="4258866"/>
          </a:xfrm>
        </p:spPr>
      </p:pic>
    </p:spTree>
    <p:extLst>
      <p:ext uri="{BB962C8B-B14F-4D97-AF65-F5344CB8AC3E}">
        <p14:creationId xmlns:p14="http://schemas.microsoft.com/office/powerpoint/2010/main" val="1917109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0A41-DE09-6543-94CC-69881CB20DCD}"/>
              </a:ext>
            </a:extLst>
          </p:cNvPr>
          <p:cNvSpPr>
            <a:spLocks noGrp="1"/>
          </p:cNvSpPr>
          <p:nvPr>
            <p:ph type="title"/>
          </p:nvPr>
        </p:nvSpPr>
        <p:spPr/>
        <p:txBody>
          <a:bodyPr/>
          <a:lstStyle/>
          <a:p>
            <a:r>
              <a:rPr lang="en-US" dirty="0"/>
              <a:t>(Christian) Contemplative Eco-pedagogy</a:t>
            </a:r>
          </a:p>
        </p:txBody>
      </p:sp>
      <p:pic>
        <p:nvPicPr>
          <p:cNvPr id="6" name="Content Placeholder 5">
            <a:extLst>
              <a:ext uri="{FF2B5EF4-FFF2-40B4-BE49-F238E27FC236}">
                <a16:creationId xmlns:a16="http://schemas.microsoft.com/office/drawing/2014/main" id="{15A199D2-7F1E-824C-AEF4-E9D886013752}"/>
              </a:ext>
            </a:extLst>
          </p:cNvPr>
          <p:cNvPicPr>
            <a:picLocks noGrp="1" noChangeAspect="1"/>
          </p:cNvPicPr>
          <p:nvPr>
            <p:ph idx="1"/>
          </p:nvPr>
        </p:nvPicPr>
        <p:blipFill>
          <a:blip r:embed="rId3"/>
          <a:stretch>
            <a:fillRect/>
          </a:stretch>
        </p:blipFill>
        <p:spPr>
          <a:xfrm>
            <a:off x="5881254" y="2208869"/>
            <a:ext cx="5678488" cy="3774010"/>
          </a:xfrm>
        </p:spPr>
      </p:pic>
      <p:sp>
        <p:nvSpPr>
          <p:cNvPr id="4" name="Text Placeholder 3">
            <a:extLst>
              <a:ext uri="{FF2B5EF4-FFF2-40B4-BE49-F238E27FC236}">
                <a16:creationId xmlns:a16="http://schemas.microsoft.com/office/drawing/2014/main" id="{770CB155-6A06-2441-B850-6031450886C9}"/>
              </a:ext>
            </a:extLst>
          </p:cNvPr>
          <p:cNvSpPr>
            <a:spLocks noGrp="1"/>
          </p:cNvSpPr>
          <p:nvPr>
            <p:ph type="body" sz="half" idx="2"/>
          </p:nvPr>
        </p:nvSpPr>
        <p:spPr>
          <a:xfrm>
            <a:off x="1024128" y="2257505"/>
            <a:ext cx="4389120" cy="4398127"/>
          </a:xfrm>
        </p:spPr>
        <p:txBody>
          <a:bodyPr>
            <a:normAutofit lnSpcReduction="10000"/>
          </a:bodyPr>
          <a:lstStyle/>
          <a:p>
            <a:r>
              <a:rPr lang="en-US" sz="1500" b="1" dirty="0">
                <a:latin typeface="Times New Roman" panose="02020603050405020304" pitchFamily="18" charset="0"/>
                <a:cs typeface="Times New Roman" panose="02020603050405020304" pitchFamily="18" charset="0"/>
              </a:rPr>
              <a:t>Contemplative orientation</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“Long loving look at the real” – Walter Burghardt</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Science as a medium of and path to prayer</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Contemplative postures</a:t>
            </a:r>
          </a:p>
          <a:p>
            <a:r>
              <a:rPr lang="en-US" sz="1500" b="1" dirty="0">
                <a:latin typeface="Times New Roman" panose="02020603050405020304" pitchFamily="18" charset="0"/>
                <a:cs typeface="Times New Roman" panose="02020603050405020304" pitchFamily="18" charset="0"/>
              </a:rPr>
              <a:t>Eco-theological Frame</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Cosmic vision of the universe in God</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Example: theology of creation</a:t>
            </a:r>
          </a:p>
          <a:p>
            <a:r>
              <a:rPr lang="en-US" sz="1500" b="1" dirty="0">
                <a:latin typeface="Times New Roman" panose="02020603050405020304" pitchFamily="18" charset="0"/>
                <a:cs typeface="Times New Roman" panose="02020603050405020304" pitchFamily="18" charset="0"/>
              </a:rPr>
              <a:t>Pedagogy – </a:t>
            </a:r>
            <a:r>
              <a:rPr lang="en-US" sz="1500" dirty="0">
                <a:latin typeface="Times New Roman" panose="02020603050405020304" pitchFamily="18" charset="0"/>
                <a:cs typeface="Times New Roman" panose="02020603050405020304" pitchFamily="18" charset="0"/>
              </a:rPr>
              <a:t>monastery of the earth </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Practices - Ecclesial practices, spiritual practices, life practices (sacramental cosmic work)</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Contexts/topics – starting with land, place, religious questions</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Mediums – poetry and art; stories, narratives, parables; experiences with bodies, nature</a:t>
            </a:r>
          </a:p>
        </p:txBody>
      </p:sp>
    </p:spTree>
    <p:extLst>
      <p:ext uri="{BB962C8B-B14F-4D97-AF65-F5344CB8AC3E}">
        <p14:creationId xmlns:p14="http://schemas.microsoft.com/office/powerpoint/2010/main" val="3040520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7C13-03E3-F247-95B5-3B275F087B28}"/>
              </a:ext>
            </a:extLst>
          </p:cNvPr>
          <p:cNvSpPr>
            <a:spLocks noGrp="1"/>
          </p:cNvSpPr>
          <p:nvPr>
            <p:ph type="title"/>
          </p:nvPr>
        </p:nvSpPr>
        <p:spPr/>
        <p:txBody>
          <a:bodyPr/>
          <a:lstStyle/>
          <a:p>
            <a:r>
              <a:rPr lang="en-US" dirty="0"/>
              <a:t>Faith and Science: Contemplating the World in God</a:t>
            </a:r>
          </a:p>
        </p:txBody>
      </p:sp>
      <p:pic>
        <p:nvPicPr>
          <p:cNvPr id="6" name="Content Placeholder 5">
            <a:extLst>
              <a:ext uri="{FF2B5EF4-FFF2-40B4-BE49-F238E27FC236}">
                <a16:creationId xmlns:a16="http://schemas.microsoft.com/office/drawing/2014/main" id="{808DC493-463C-8F4C-895B-763EFE35A940}"/>
              </a:ext>
            </a:extLst>
          </p:cNvPr>
          <p:cNvPicPr>
            <a:picLocks noGrp="1" noChangeAspect="1"/>
          </p:cNvPicPr>
          <p:nvPr>
            <p:ph idx="1"/>
          </p:nvPr>
        </p:nvPicPr>
        <p:blipFill>
          <a:blip r:embed="rId3"/>
          <a:stretch>
            <a:fillRect/>
          </a:stretch>
        </p:blipFill>
        <p:spPr>
          <a:xfrm>
            <a:off x="5761489" y="2423766"/>
            <a:ext cx="5981091" cy="3727652"/>
          </a:xfrm>
        </p:spPr>
      </p:pic>
      <p:sp>
        <p:nvSpPr>
          <p:cNvPr id="4" name="Text Placeholder 3">
            <a:extLst>
              <a:ext uri="{FF2B5EF4-FFF2-40B4-BE49-F238E27FC236}">
                <a16:creationId xmlns:a16="http://schemas.microsoft.com/office/drawing/2014/main" id="{181A5D05-4D7F-5549-B156-0CDCF3FBB25C}"/>
              </a:ext>
            </a:extLst>
          </p:cNvPr>
          <p:cNvSpPr>
            <a:spLocks noGrp="1"/>
          </p:cNvSpPr>
          <p:nvPr>
            <p:ph type="body" sz="half" idx="2"/>
          </p:nvPr>
        </p:nvSpPr>
        <p:spPr>
          <a:xfrm>
            <a:off x="1024128" y="2257505"/>
            <a:ext cx="4389120" cy="4226421"/>
          </a:xfrm>
        </p:spPr>
        <p:txBody>
          <a:bodyPr>
            <a:noAutofit/>
          </a:bodyPr>
          <a:lstStyle/>
          <a:p>
            <a:r>
              <a:rPr lang="en-US" sz="1500" dirty="0">
                <a:latin typeface="Times New Roman" panose="02020603050405020304" pitchFamily="18" charset="0"/>
                <a:cs typeface="Times New Roman" panose="02020603050405020304" pitchFamily="18" charset="0"/>
              </a:rPr>
              <a:t>Scientific explorations in context of faith as gateways to boundary questions, limit experiences, negations, illuminations and communion</a:t>
            </a:r>
          </a:p>
          <a:p>
            <a:r>
              <a:rPr lang="en-US" sz="1500" b="1" dirty="0">
                <a:latin typeface="Times New Roman" panose="02020603050405020304" pitchFamily="18" charset="0"/>
                <a:cs typeface="Times New Roman" panose="02020603050405020304" pitchFamily="18" charset="0"/>
              </a:rPr>
              <a:t>Boundary questions: </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“Why is…?” questions: why are humans here? Why is the sun sunny? Why do seeds grow? Why do people die?</a:t>
            </a:r>
          </a:p>
          <a:p>
            <a:r>
              <a:rPr lang="en-US" sz="1500" b="1" dirty="0">
                <a:latin typeface="Times New Roman" panose="02020603050405020304" pitchFamily="18" charset="0"/>
                <a:cs typeface="Times New Roman" panose="02020603050405020304" pitchFamily="18" charset="0"/>
              </a:rPr>
              <a:t>Limit experiences:</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Ecstasy and illumination </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Amazement and mystery</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Awe, wonder, reverence</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Praise and gratitude</a:t>
            </a:r>
          </a:p>
          <a:p>
            <a:pPr marL="285750" indent="-2857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Peace and hope</a:t>
            </a:r>
          </a:p>
        </p:txBody>
      </p:sp>
    </p:spTree>
    <p:extLst>
      <p:ext uri="{BB962C8B-B14F-4D97-AF65-F5344CB8AC3E}">
        <p14:creationId xmlns:p14="http://schemas.microsoft.com/office/powerpoint/2010/main" val="3381015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564</TotalTime>
  <Words>2786</Words>
  <Application>Microsoft Macintosh PowerPoint</Application>
  <PresentationFormat>Widescreen</PresentationFormat>
  <Paragraphs>305</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Times New Roman</vt:lpstr>
      <vt:lpstr>Tw Cen MT</vt:lpstr>
      <vt:lpstr>Tw Cen MT Condensed</vt:lpstr>
      <vt:lpstr>Wingdings 3</vt:lpstr>
      <vt:lpstr>Integral</vt:lpstr>
      <vt:lpstr>Teaching Children Faith and Science: A survey of approaches</vt:lpstr>
      <vt:lpstr>PowerPoint Presentation</vt:lpstr>
      <vt:lpstr>Foundations</vt:lpstr>
      <vt:lpstr>Practical “Organic” Approach</vt:lpstr>
      <vt:lpstr>Integrative approach: Deep Time Network</vt:lpstr>
      <vt:lpstr>Narrative approach:  Montessori Method</vt:lpstr>
      <vt:lpstr>Religious work Approach: Good Shepherd Curric.</vt:lpstr>
      <vt:lpstr>(Christian) Contemplative Eco-pedagogy</vt:lpstr>
      <vt:lpstr>Faith and Science: Contemplating the World in God</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jparisilewis@gmail.com</dc:creator>
  <cp:lastModifiedBy>jparisilewis@gmail.com</cp:lastModifiedBy>
  <cp:revision>28</cp:revision>
  <dcterms:created xsi:type="dcterms:W3CDTF">2021-03-18T14:58:24Z</dcterms:created>
  <dcterms:modified xsi:type="dcterms:W3CDTF">2021-03-19T00:22:36Z</dcterms:modified>
</cp:coreProperties>
</file>